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embeddedFontLst>
    <p:embeddedFont>
      <p:font typeface="Roboto Thin"/>
      <p:regular r:id="rId35"/>
      <p:bold r:id="rId36"/>
      <p:italic r:id="rId37"/>
      <p:boldItalic r:id="rId38"/>
    </p:embeddedFont>
    <p:embeddedFont>
      <p:font typeface="Roboto"/>
      <p:regular r:id="rId39"/>
      <p:bold r:id="rId40"/>
      <p:italic r:id="rId41"/>
      <p:boldItalic r:id="rId42"/>
    </p:embeddedFont>
    <p:embeddedFont>
      <p:font typeface="Roboto Medium"/>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7" roundtripDataSignature="AMtx7mggdlQcvlVPB1QGd8HqiKrM+SNk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64DA437-3555-4979-8D34-F9B8BF9C0EAF}">
  <a:tblStyle styleId="{D64DA437-3555-4979-8D34-F9B8BF9C0EA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44" Type="http://schemas.openxmlformats.org/officeDocument/2006/relationships/font" Target="fonts/RobotoMedium-bold.fntdata"/><Relationship Id="rId21" Type="http://schemas.openxmlformats.org/officeDocument/2006/relationships/slide" Target="slides/slide16.xml"/><Relationship Id="rId43" Type="http://schemas.openxmlformats.org/officeDocument/2006/relationships/font" Target="fonts/RobotoMedium-regular.fntdata"/><Relationship Id="rId24" Type="http://schemas.openxmlformats.org/officeDocument/2006/relationships/slide" Target="slides/slide19.xml"/><Relationship Id="rId46" Type="http://schemas.openxmlformats.org/officeDocument/2006/relationships/font" Target="fonts/RobotoMedium-boldItalic.fntdata"/><Relationship Id="rId23" Type="http://schemas.openxmlformats.org/officeDocument/2006/relationships/slide" Target="slides/slide18.xml"/><Relationship Id="rId45" Type="http://schemas.openxmlformats.org/officeDocument/2006/relationships/font" Target="fonts/RobotoMedium-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Thin-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Thin-italic.fntdata"/><Relationship Id="rId14" Type="http://schemas.openxmlformats.org/officeDocument/2006/relationships/slide" Target="slides/slide9.xml"/><Relationship Id="rId36" Type="http://schemas.openxmlformats.org/officeDocument/2006/relationships/font" Target="fonts/RobotoThin-bold.fntdata"/><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font" Target="fonts/RobotoThin-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d5489bd4e4_0_2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2d5489bd4e4_0_23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d53513e707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d53513e70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d547395e67_0_15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d547395e67_0_1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d5489bd4e4_0_29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d5489bd4e4_0_2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d53513e707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d53513e70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d5489bd4e4_0_3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2d5489bd4e4_0_34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d5489bd4e4_0_3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2d5489bd4e4_0_38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d53513e707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d53513e70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d53513e707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d53513e70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d53513e707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d53513e70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d53513e707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d53513e70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d53513e707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2d53513e707_2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d5489bd4e4_0_3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2d5489bd4e4_0_38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d53513e707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2d53513e707_2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d53513e707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2d53513e707_2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d53513e70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2d53513e707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d53513e707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d53513e707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d5489bd4e4_0_34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d5489bd4e4_0_3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d53513e707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d53513e70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1" name="Shape 11"/>
        <p:cNvGrpSpPr/>
        <p:nvPr/>
      </p:nvGrpSpPr>
      <p:grpSpPr>
        <a:xfrm>
          <a:off x="0" y="0"/>
          <a:ext cx="0" cy="0"/>
          <a:chOff x="0" y="0"/>
          <a:chExt cx="0" cy="0"/>
        </a:xfrm>
      </p:grpSpPr>
      <p:sp>
        <p:nvSpPr>
          <p:cNvPr id="12" name="Google Shape;12;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7" name="Shape 17"/>
        <p:cNvGrpSpPr/>
        <p:nvPr/>
      </p:nvGrpSpPr>
      <p:grpSpPr>
        <a:xfrm>
          <a:off x="0" y="0"/>
          <a:ext cx="0" cy="0"/>
          <a:chOff x="0" y="0"/>
          <a:chExt cx="0" cy="0"/>
        </a:xfrm>
      </p:grpSpPr>
      <p:sp>
        <p:nvSpPr>
          <p:cNvPr id="18" name="Google Shape;18;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2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2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9"/>
          <p:cNvSpPr/>
          <p:nvPr>
            <p:ph idx="2" type="pic"/>
          </p:nvPr>
        </p:nvSpPr>
        <p:spPr>
          <a:xfrm>
            <a:off x="5183188" y="987425"/>
            <a:ext cx="6172200" cy="4873625"/>
          </a:xfrm>
          <a:prstGeom prst="rect">
            <a:avLst/>
          </a:prstGeom>
          <a:noFill/>
          <a:ln>
            <a:noFill/>
          </a:ln>
        </p:spPr>
      </p:sp>
      <p:sp>
        <p:nvSpPr>
          <p:cNvPr id="64" name="Google Shape;64;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21.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16.png"/><Relationship Id="rId5"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jp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jp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jp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jp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27.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jp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jp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jp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jp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jp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jpg"/><Relationship Id="rId4" Type="http://schemas.openxmlformats.org/officeDocument/2006/relationships/image" Target="../media/image33.png"/><Relationship Id="rId5" Type="http://schemas.openxmlformats.org/officeDocument/2006/relationships/hyperlink" Target="https://colab.research.google.com/drive/1VdgbWzIXL9Yxu5WtXDdvv2BAChi6ZrPA#scrollTo=9RS8Qpf1uoNC" TargetMode="External"/><Relationship Id="rId6" Type="http://schemas.openxmlformats.org/officeDocument/2006/relationships/hyperlink" Target="https://drive.google.com/drive/folders/1n3hU8Ri6n2c2ACj6k88MKLRzsb7JF5JC?usp=drive_link"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jpg"/><Relationship Id="rId4" Type="http://schemas.openxmlformats.org/officeDocument/2006/relationships/image" Target="../media/image35.png"/><Relationship Id="rId5"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9.jpg"/><Relationship Id="rId5" Type="http://schemas.openxmlformats.org/officeDocument/2006/relationships/image" Target="../media/image26.png"/><Relationship Id="rId6" Type="http://schemas.openxmlformats.org/officeDocument/2006/relationships/image" Target="../media/image11.png"/><Relationship Id="rId7"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14.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A group of women looking at a computer&#10;&#10;Description automatically generated" id="84" name="Google Shape;84;p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85" name="Google Shape;85;p1"/>
          <p:cNvPicPr preferRelativeResize="0"/>
          <p:nvPr/>
        </p:nvPicPr>
        <p:blipFill rotWithShape="1">
          <a:blip r:embed="rId4">
            <a:alphaModFix/>
          </a:blip>
          <a:srcRect b="0" l="0" r="0" t="0"/>
          <a:stretch/>
        </p:blipFill>
        <p:spPr>
          <a:xfrm>
            <a:off x="893435" y="3583085"/>
            <a:ext cx="2715709" cy="45719"/>
          </a:xfrm>
          <a:prstGeom prst="rect">
            <a:avLst/>
          </a:prstGeom>
          <a:noFill/>
          <a:ln>
            <a:noFill/>
          </a:ln>
        </p:spPr>
      </p:pic>
      <p:sp>
        <p:nvSpPr>
          <p:cNvPr id="86" name="Google Shape;86;p1"/>
          <p:cNvSpPr txBox="1"/>
          <p:nvPr/>
        </p:nvSpPr>
        <p:spPr>
          <a:xfrm>
            <a:off x="893435" y="3742754"/>
            <a:ext cx="5429700" cy="193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CO" sz="2400" u="none" cap="none" strike="noStrike">
                <a:solidFill>
                  <a:srgbClr val="F2F2F2"/>
                </a:solidFill>
                <a:latin typeface="Calibri"/>
                <a:ea typeface="Calibri"/>
                <a:cs typeface="Calibri"/>
                <a:sym typeface="Calibri"/>
              </a:rPr>
              <a:t>MODELO DE AGRUPACIÓN DEL DESARROLLO SOCIOECONÓMICO DE LAS FAMILIAS EN COLOMBIA Y SU RELACIÓN CON LA CONECTIVIDAD A INTERNET BASADO EN IA</a:t>
            </a:r>
            <a:endParaRPr b="1" sz="2400">
              <a:solidFill>
                <a:srgbClr val="F2F2F2"/>
              </a:solidFill>
              <a:latin typeface="Arial"/>
              <a:ea typeface="Arial"/>
              <a:cs typeface="Arial"/>
              <a:sym typeface="Arial"/>
            </a:endParaRPr>
          </a:p>
        </p:txBody>
      </p:sp>
      <p:sp>
        <p:nvSpPr>
          <p:cNvPr id="87" name="Google Shape;87;p1"/>
          <p:cNvSpPr txBox="1"/>
          <p:nvPr/>
        </p:nvSpPr>
        <p:spPr>
          <a:xfrm>
            <a:off x="893435" y="1162172"/>
            <a:ext cx="3579900" cy="28938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400">
                <a:solidFill>
                  <a:srgbClr val="F2F2F2"/>
                </a:solidFill>
                <a:latin typeface="Calibri"/>
                <a:ea typeface="Calibri"/>
                <a:cs typeface="Calibri"/>
                <a:sym typeface="Calibri"/>
              </a:rPr>
              <a:t>PROYECTO FINAL BOOTCAMP IA</a:t>
            </a:r>
            <a:endParaRPr b="1" sz="1400">
              <a:solidFill>
                <a:srgbClr val="F2F2F2"/>
              </a:solidFill>
              <a:latin typeface="Arial"/>
              <a:ea typeface="Arial"/>
              <a:cs typeface="Arial"/>
              <a:sym typeface="Arial"/>
            </a:endParaRPr>
          </a:p>
          <a:p>
            <a:pPr indent="0" lvl="0" marL="0" marR="0" rtl="0" algn="l">
              <a:spcBef>
                <a:spcPts val="0"/>
              </a:spcBef>
              <a:spcAft>
                <a:spcPts val="0"/>
              </a:spcAft>
              <a:buNone/>
            </a:pPr>
            <a:r>
              <a:rPr b="1" lang="es-CO" sz="1400">
                <a:solidFill>
                  <a:srgbClr val="F2F2F2"/>
                </a:solidFill>
                <a:latin typeface="Calibri"/>
                <a:ea typeface="Calibri"/>
                <a:cs typeface="Calibri"/>
                <a:sym typeface="Calibri"/>
              </a:rPr>
              <a:t>Tripulantes - Grupo No. 1</a:t>
            </a:r>
            <a:endParaRPr sz="1400">
              <a:solidFill>
                <a:srgbClr val="F2F2F2"/>
              </a:solidFill>
              <a:latin typeface="Calibri"/>
              <a:ea typeface="Calibri"/>
              <a:cs typeface="Calibri"/>
              <a:sym typeface="Calibri"/>
            </a:endParaRPr>
          </a:p>
          <a:p>
            <a:pPr indent="0" lvl="0" marL="0" marR="0" rtl="0" algn="l">
              <a:spcBef>
                <a:spcPts val="0"/>
              </a:spcBef>
              <a:spcAft>
                <a:spcPts val="0"/>
              </a:spcAft>
              <a:buNone/>
            </a:pPr>
            <a:r>
              <a:rPr b="1" lang="es-CO" sz="1400">
                <a:solidFill>
                  <a:srgbClr val="F2F2F2"/>
                </a:solidFill>
                <a:latin typeface="Calibri"/>
                <a:ea typeface="Calibri"/>
                <a:cs typeface="Calibri"/>
                <a:sym typeface="Calibri"/>
              </a:rPr>
              <a:t>Maria Andrea Patiño Ruiz</a:t>
            </a:r>
            <a:endParaRPr sz="1400">
              <a:solidFill>
                <a:srgbClr val="F2F2F2"/>
              </a:solidFill>
              <a:latin typeface="Calibri"/>
              <a:ea typeface="Calibri"/>
              <a:cs typeface="Calibri"/>
              <a:sym typeface="Calibri"/>
            </a:endParaRPr>
          </a:p>
          <a:p>
            <a:pPr indent="0" lvl="0" marL="0" marR="0" rtl="0" algn="l">
              <a:spcBef>
                <a:spcPts val="0"/>
              </a:spcBef>
              <a:spcAft>
                <a:spcPts val="0"/>
              </a:spcAft>
              <a:buNone/>
            </a:pPr>
            <a:r>
              <a:rPr b="1" lang="es-CO" sz="1400">
                <a:solidFill>
                  <a:srgbClr val="F2F2F2"/>
                </a:solidFill>
                <a:latin typeface="Calibri"/>
                <a:ea typeface="Calibri"/>
                <a:cs typeface="Calibri"/>
                <a:sym typeface="Calibri"/>
              </a:rPr>
              <a:t>Maria Paula Rodriguez Castrillón</a:t>
            </a:r>
            <a:endParaRPr sz="1400">
              <a:solidFill>
                <a:srgbClr val="F2F2F2"/>
              </a:solidFill>
              <a:latin typeface="Calibri"/>
              <a:ea typeface="Calibri"/>
              <a:cs typeface="Calibri"/>
              <a:sym typeface="Calibri"/>
            </a:endParaRPr>
          </a:p>
          <a:p>
            <a:pPr indent="0" lvl="0" marL="0" marR="0" rtl="0" algn="l">
              <a:spcBef>
                <a:spcPts val="0"/>
              </a:spcBef>
              <a:spcAft>
                <a:spcPts val="0"/>
              </a:spcAft>
              <a:buNone/>
            </a:pPr>
            <a:r>
              <a:rPr b="1" lang="es-CO" sz="1400">
                <a:solidFill>
                  <a:srgbClr val="F2F2F2"/>
                </a:solidFill>
                <a:latin typeface="Calibri"/>
                <a:ea typeface="Calibri"/>
                <a:cs typeface="Calibri"/>
                <a:sym typeface="Calibri"/>
              </a:rPr>
              <a:t>Jhon James Giraldo Patiño</a:t>
            </a:r>
            <a:endParaRPr sz="1400">
              <a:solidFill>
                <a:srgbClr val="F2F2F2"/>
              </a:solidFill>
              <a:latin typeface="Calibri"/>
              <a:ea typeface="Calibri"/>
              <a:cs typeface="Calibri"/>
              <a:sym typeface="Calibri"/>
            </a:endParaRPr>
          </a:p>
          <a:p>
            <a:pPr indent="0" lvl="0" marL="0" marR="0" rtl="0" algn="l">
              <a:spcBef>
                <a:spcPts val="0"/>
              </a:spcBef>
              <a:spcAft>
                <a:spcPts val="0"/>
              </a:spcAft>
              <a:buNone/>
            </a:pPr>
            <a:r>
              <a:rPr b="1" lang="es-CO" sz="1400">
                <a:solidFill>
                  <a:srgbClr val="F2F2F2"/>
                </a:solidFill>
                <a:latin typeface="Calibri"/>
                <a:ea typeface="Calibri"/>
                <a:cs typeface="Calibri"/>
                <a:sym typeface="Calibri"/>
              </a:rPr>
              <a:t>Juan Pablo Granada Castaño</a:t>
            </a:r>
            <a:endParaRPr sz="1400">
              <a:solidFill>
                <a:srgbClr val="F2F2F2"/>
              </a:solidFill>
              <a:latin typeface="Calibri"/>
              <a:ea typeface="Calibri"/>
              <a:cs typeface="Calibri"/>
              <a:sym typeface="Calibri"/>
            </a:endParaRPr>
          </a:p>
          <a:p>
            <a:pPr indent="0" lvl="0" marL="0" marR="0" rtl="0" algn="l">
              <a:spcBef>
                <a:spcPts val="0"/>
              </a:spcBef>
              <a:spcAft>
                <a:spcPts val="0"/>
              </a:spcAft>
              <a:buNone/>
            </a:pPr>
            <a:r>
              <a:rPr b="1" lang="es-CO" sz="1400">
                <a:solidFill>
                  <a:srgbClr val="F2F2F2"/>
                </a:solidFill>
                <a:latin typeface="Calibri"/>
                <a:ea typeface="Calibri"/>
                <a:cs typeface="Calibri"/>
                <a:sym typeface="Calibri"/>
              </a:rPr>
              <a:t>José Mauricio Arenas Cárdenas</a:t>
            </a:r>
            <a:endParaRPr sz="1400">
              <a:solidFill>
                <a:srgbClr val="F2F2F2"/>
              </a:solidFill>
              <a:latin typeface="Calibri"/>
              <a:ea typeface="Calibri"/>
              <a:cs typeface="Calibri"/>
              <a:sym typeface="Calibri"/>
            </a:endParaRPr>
          </a:p>
          <a:p>
            <a:pPr indent="0" lvl="0" marL="0" marR="0" rtl="0" algn="l">
              <a:spcBef>
                <a:spcPts val="0"/>
              </a:spcBef>
              <a:spcAft>
                <a:spcPts val="0"/>
              </a:spcAft>
              <a:buNone/>
            </a:pPr>
            <a:br>
              <a:rPr lang="es-CO" sz="1400">
                <a:solidFill>
                  <a:srgbClr val="F2F2F2"/>
                </a:solidFill>
                <a:latin typeface="Calibri"/>
                <a:ea typeface="Calibri"/>
                <a:cs typeface="Calibri"/>
                <a:sym typeface="Calibri"/>
              </a:rPr>
            </a:br>
            <a:br>
              <a:rPr lang="es-CO" sz="1400">
                <a:solidFill>
                  <a:srgbClr val="F2F2F2"/>
                </a:solidFill>
                <a:latin typeface="Calibri"/>
                <a:ea typeface="Calibri"/>
                <a:cs typeface="Calibri"/>
                <a:sym typeface="Calibri"/>
              </a:rPr>
            </a:br>
            <a:br>
              <a:rPr lang="es-CO" sz="1400">
                <a:solidFill>
                  <a:srgbClr val="F2F2F2"/>
                </a:solidFill>
                <a:latin typeface="Calibri"/>
                <a:ea typeface="Calibri"/>
                <a:cs typeface="Calibri"/>
                <a:sym typeface="Calibri"/>
              </a:rPr>
            </a:br>
            <a:br>
              <a:rPr lang="es-CO" sz="1400">
                <a:solidFill>
                  <a:srgbClr val="F2F2F2"/>
                </a:solidFill>
                <a:latin typeface="Calibri"/>
                <a:ea typeface="Calibri"/>
                <a:cs typeface="Calibri"/>
                <a:sym typeface="Calibri"/>
              </a:rPr>
            </a:br>
            <a:endParaRPr b="1" sz="1400">
              <a:solidFill>
                <a:srgbClr val="F2F2F2"/>
              </a:solidFill>
              <a:latin typeface="Arial"/>
              <a:ea typeface="Arial"/>
              <a:cs typeface="Arial"/>
              <a:sym typeface="Arial"/>
            </a:endParaRPr>
          </a:p>
          <a:p>
            <a:pPr indent="0" lvl="0" marL="0" marR="0" rtl="0" algn="just">
              <a:spcBef>
                <a:spcPts val="0"/>
              </a:spcBef>
              <a:spcAft>
                <a:spcPts val="0"/>
              </a:spcAft>
              <a:buNone/>
            </a:pPr>
            <a:r>
              <a:t/>
            </a:r>
            <a:endParaRPr b="1" sz="1400">
              <a:solidFill>
                <a:srgbClr val="F2F2F2"/>
              </a:solidFill>
              <a:latin typeface="Arial"/>
              <a:ea typeface="Arial"/>
              <a:cs typeface="Arial"/>
              <a:sym typeface="Arial"/>
            </a:endParaRPr>
          </a:p>
        </p:txBody>
      </p:sp>
      <p:sp>
        <p:nvSpPr>
          <p:cNvPr id="88" name="Google Shape;88;p1"/>
          <p:cNvSpPr txBox="1"/>
          <p:nvPr/>
        </p:nvSpPr>
        <p:spPr>
          <a:xfrm>
            <a:off x="4299263" y="2365852"/>
            <a:ext cx="3579962" cy="2462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400">
                <a:solidFill>
                  <a:srgbClr val="F2F2F2"/>
                </a:solidFill>
                <a:latin typeface="Calibri"/>
                <a:ea typeface="Calibri"/>
                <a:cs typeface="Calibri"/>
                <a:sym typeface="Calibri"/>
              </a:rPr>
              <a:t>Ejecutores:</a:t>
            </a:r>
            <a:endParaRPr sz="1400">
              <a:solidFill>
                <a:srgbClr val="F2F2F2"/>
              </a:solidFill>
              <a:latin typeface="Calibri"/>
              <a:ea typeface="Calibri"/>
              <a:cs typeface="Calibri"/>
              <a:sym typeface="Calibri"/>
            </a:endParaRPr>
          </a:p>
          <a:p>
            <a:pPr indent="0" lvl="0" marL="0" marR="0" rtl="0" algn="l">
              <a:spcBef>
                <a:spcPts val="0"/>
              </a:spcBef>
              <a:spcAft>
                <a:spcPts val="0"/>
              </a:spcAft>
              <a:buNone/>
            </a:pPr>
            <a:r>
              <a:rPr b="1" lang="es-CO" sz="1400">
                <a:solidFill>
                  <a:srgbClr val="F2F2F2"/>
                </a:solidFill>
                <a:latin typeface="Calibri"/>
                <a:ea typeface="Calibri"/>
                <a:cs typeface="Calibri"/>
                <a:sym typeface="Calibri"/>
              </a:rPr>
              <a:t>Natalia Betancur Herrera.</a:t>
            </a:r>
            <a:endParaRPr/>
          </a:p>
          <a:p>
            <a:pPr indent="0" lvl="0" marL="0" marR="0" rtl="0" algn="l">
              <a:spcBef>
                <a:spcPts val="0"/>
              </a:spcBef>
              <a:spcAft>
                <a:spcPts val="0"/>
              </a:spcAft>
              <a:buNone/>
            </a:pPr>
            <a:r>
              <a:rPr b="1" lang="es-CO" sz="1400">
                <a:solidFill>
                  <a:srgbClr val="F2F2F2"/>
                </a:solidFill>
                <a:latin typeface="Calibri"/>
                <a:ea typeface="Calibri"/>
                <a:cs typeface="Calibri"/>
                <a:sym typeface="Calibri"/>
              </a:rPr>
              <a:t>Frank Yesid Zapata Castaño.</a:t>
            </a:r>
            <a:endParaRPr/>
          </a:p>
          <a:p>
            <a:pPr indent="0" lvl="0" marL="0" marR="0" rtl="0" algn="l">
              <a:spcBef>
                <a:spcPts val="0"/>
              </a:spcBef>
              <a:spcAft>
                <a:spcPts val="0"/>
              </a:spcAft>
              <a:buNone/>
            </a:pPr>
            <a:r>
              <a:rPr b="1" lang="es-CO" sz="1400">
                <a:solidFill>
                  <a:srgbClr val="F2F2F2"/>
                </a:solidFill>
                <a:latin typeface="Calibri"/>
                <a:ea typeface="Calibri"/>
                <a:cs typeface="Calibri"/>
                <a:sym typeface="Calibri"/>
              </a:rPr>
              <a:t>Margarita María Orozco.</a:t>
            </a:r>
            <a:endParaRPr sz="1400">
              <a:solidFill>
                <a:srgbClr val="F2F2F2"/>
              </a:solidFill>
              <a:latin typeface="Calibri"/>
              <a:ea typeface="Calibri"/>
              <a:cs typeface="Calibri"/>
              <a:sym typeface="Calibri"/>
            </a:endParaRPr>
          </a:p>
          <a:p>
            <a:pPr indent="0" lvl="0" marL="0" marR="0" rtl="0" algn="l">
              <a:spcBef>
                <a:spcPts val="0"/>
              </a:spcBef>
              <a:spcAft>
                <a:spcPts val="0"/>
              </a:spcAft>
              <a:buNone/>
            </a:pPr>
            <a:br>
              <a:rPr lang="es-CO" sz="1400">
                <a:solidFill>
                  <a:srgbClr val="F2F2F2"/>
                </a:solidFill>
                <a:latin typeface="Calibri"/>
                <a:ea typeface="Calibri"/>
                <a:cs typeface="Calibri"/>
                <a:sym typeface="Calibri"/>
              </a:rPr>
            </a:br>
            <a:br>
              <a:rPr lang="es-CO" sz="1400">
                <a:solidFill>
                  <a:srgbClr val="F2F2F2"/>
                </a:solidFill>
                <a:latin typeface="Calibri"/>
                <a:ea typeface="Calibri"/>
                <a:cs typeface="Calibri"/>
                <a:sym typeface="Calibri"/>
              </a:rPr>
            </a:br>
            <a:br>
              <a:rPr lang="es-CO" sz="1400">
                <a:solidFill>
                  <a:srgbClr val="F2F2F2"/>
                </a:solidFill>
                <a:latin typeface="Calibri"/>
                <a:ea typeface="Calibri"/>
                <a:cs typeface="Calibri"/>
                <a:sym typeface="Calibri"/>
              </a:rPr>
            </a:br>
            <a:br>
              <a:rPr lang="es-CO" sz="1400">
                <a:solidFill>
                  <a:srgbClr val="F2F2F2"/>
                </a:solidFill>
                <a:latin typeface="Calibri"/>
                <a:ea typeface="Calibri"/>
                <a:cs typeface="Calibri"/>
                <a:sym typeface="Calibri"/>
              </a:rPr>
            </a:br>
            <a:br>
              <a:rPr lang="es-CO" sz="1400">
                <a:solidFill>
                  <a:srgbClr val="F2F2F2"/>
                </a:solidFill>
                <a:latin typeface="Calibri"/>
                <a:ea typeface="Calibri"/>
                <a:cs typeface="Calibri"/>
                <a:sym typeface="Calibri"/>
              </a:rPr>
            </a:br>
            <a:endParaRPr b="1" sz="1400">
              <a:solidFill>
                <a:srgbClr val="F2F2F2"/>
              </a:solidFill>
              <a:latin typeface="Arial"/>
              <a:ea typeface="Arial"/>
              <a:cs typeface="Arial"/>
              <a:sym typeface="Arial"/>
            </a:endParaRPr>
          </a:p>
          <a:p>
            <a:pPr indent="0" lvl="0" marL="0" marR="0" rtl="0" algn="just">
              <a:spcBef>
                <a:spcPts val="0"/>
              </a:spcBef>
              <a:spcAft>
                <a:spcPts val="0"/>
              </a:spcAft>
              <a:buNone/>
            </a:pPr>
            <a:r>
              <a:t/>
            </a:r>
            <a:endParaRPr b="1" sz="1400">
              <a:solidFill>
                <a:srgbClr val="F2F2F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A screenshot of a computer&#10;&#10;Description automatically generated" id="223" name="Google Shape;223;g2d5489bd4e4_0_23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4" name="Google Shape;224;g2d5489bd4e4_0_2317"/>
          <p:cNvSpPr txBox="1"/>
          <p:nvPr/>
        </p:nvSpPr>
        <p:spPr>
          <a:xfrm>
            <a:off x="2257950" y="457375"/>
            <a:ext cx="76761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800">
                <a:solidFill>
                  <a:srgbClr val="A08EF1"/>
                </a:solidFill>
              </a:rPr>
              <a:t>Etapa - Recolección y preparación de datos</a:t>
            </a:r>
            <a:r>
              <a:rPr b="1" lang="es-CO" sz="2800">
                <a:solidFill>
                  <a:srgbClr val="A08EF1"/>
                </a:solidFill>
                <a:latin typeface="Arial"/>
                <a:ea typeface="Arial"/>
                <a:cs typeface="Arial"/>
                <a:sym typeface="Arial"/>
              </a:rPr>
              <a:t> </a:t>
            </a:r>
            <a:endParaRPr sz="2800">
              <a:solidFill>
                <a:srgbClr val="A08EF1"/>
              </a:solidFill>
              <a:latin typeface="Calibri"/>
              <a:ea typeface="Calibri"/>
              <a:cs typeface="Calibri"/>
              <a:sym typeface="Calibri"/>
            </a:endParaRPr>
          </a:p>
        </p:txBody>
      </p:sp>
      <p:grpSp>
        <p:nvGrpSpPr>
          <p:cNvPr id="225" name="Google Shape;225;g2d5489bd4e4_0_2317"/>
          <p:cNvGrpSpPr/>
          <p:nvPr/>
        </p:nvGrpSpPr>
        <p:grpSpPr>
          <a:xfrm>
            <a:off x="2823953" y="1132952"/>
            <a:ext cx="2953833" cy="3282191"/>
            <a:chOff x="1660800" y="1171213"/>
            <a:chExt cx="1942800" cy="1569600"/>
          </a:xfrm>
        </p:grpSpPr>
        <p:sp>
          <p:nvSpPr>
            <p:cNvPr id="226" name="Google Shape;226;g2d5489bd4e4_0_2317"/>
            <p:cNvSpPr/>
            <p:nvPr/>
          </p:nvSpPr>
          <p:spPr>
            <a:xfrm>
              <a:off x="1660800" y="1171213"/>
              <a:ext cx="1942800" cy="1569600"/>
            </a:xfrm>
            <a:prstGeom prst="round1Rect">
              <a:avLst>
                <a:gd fmla="val 17446" name="adj"/>
              </a:avLst>
            </a:prstGeom>
            <a:gradFill>
              <a:gsLst>
                <a:gs pos="0">
                  <a:srgbClr val="AB82CA"/>
                </a:gs>
                <a:gs pos="100000">
                  <a:srgbClr val="6A4386"/>
                </a:gs>
              </a:gsLst>
              <a:lin ang="5400012"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 name="Google Shape;227;g2d5489bd4e4_0_2317"/>
            <p:cNvSpPr txBox="1"/>
            <p:nvPr/>
          </p:nvSpPr>
          <p:spPr>
            <a:xfrm>
              <a:off x="1708411" y="1184971"/>
              <a:ext cx="1451700" cy="260400"/>
            </a:xfrm>
            <a:prstGeom prst="rect">
              <a:avLst/>
            </a:prstGeom>
            <a:gradFill>
              <a:gsLst>
                <a:gs pos="0">
                  <a:srgbClr val="AB82CA"/>
                </a:gs>
                <a:gs pos="100000">
                  <a:srgbClr val="6A4386"/>
                </a:gs>
              </a:gsLst>
              <a:lin ang="5400012" scaled="0"/>
            </a:gra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s-CO" sz="1500">
                  <a:solidFill>
                    <a:srgbClr val="FFFFFF"/>
                  </a:solidFill>
                  <a:latin typeface="Roboto"/>
                  <a:ea typeface="Roboto"/>
                  <a:cs typeface="Roboto"/>
                  <a:sym typeface="Roboto"/>
                </a:rPr>
                <a:t>Características </a:t>
              </a:r>
              <a:endParaRPr b="1" sz="1500">
                <a:solidFill>
                  <a:srgbClr val="FFFFFF"/>
                </a:solidFill>
                <a:latin typeface="Roboto"/>
                <a:ea typeface="Roboto"/>
                <a:cs typeface="Roboto"/>
                <a:sym typeface="Roboto"/>
              </a:endParaRPr>
            </a:p>
            <a:p>
              <a:pPr indent="0" lvl="0" marL="0" rtl="0" algn="l">
                <a:spcBef>
                  <a:spcPts val="0"/>
                </a:spcBef>
                <a:spcAft>
                  <a:spcPts val="0"/>
                </a:spcAft>
                <a:buNone/>
              </a:pPr>
              <a:r>
                <a:rPr b="1" lang="es-CO" sz="1500">
                  <a:solidFill>
                    <a:srgbClr val="FFFFFF"/>
                  </a:solidFill>
                  <a:latin typeface="Roboto"/>
                  <a:ea typeface="Roboto"/>
                  <a:cs typeface="Roboto"/>
                  <a:sym typeface="Roboto"/>
                </a:rPr>
                <a:t>ECV 2023</a:t>
              </a:r>
              <a:endParaRPr sz="1500">
                <a:solidFill>
                  <a:srgbClr val="FFFFFF"/>
                </a:solidFill>
                <a:latin typeface="Roboto"/>
                <a:ea typeface="Roboto"/>
                <a:cs typeface="Roboto"/>
                <a:sym typeface="Roboto"/>
              </a:endParaRPr>
            </a:p>
          </p:txBody>
        </p:sp>
        <p:sp>
          <p:nvSpPr>
            <p:cNvPr id="228" name="Google Shape;228;g2d5489bd4e4_0_2317"/>
            <p:cNvSpPr txBox="1"/>
            <p:nvPr/>
          </p:nvSpPr>
          <p:spPr>
            <a:xfrm>
              <a:off x="1708411" y="1491377"/>
              <a:ext cx="1716600" cy="1140600"/>
            </a:xfrm>
            <a:prstGeom prst="rect">
              <a:avLst/>
            </a:prstGeom>
            <a:gradFill>
              <a:gsLst>
                <a:gs pos="0">
                  <a:srgbClr val="AB82CA"/>
                </a:gs>
                <a:gs pos="100000">
                  <a:srgbClr val="6A4386"/>
                </a:gs>
              </a:gsLst>
              <a:lin ang="5400012" scaled="0"/>
            </a:grad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s-CO" sz="1100">
                  <a:solidFill>
                    <a:srgbClr val="FFFFFF"/>
                  </a:solidFill>
                  <a:latin typeface="Roboto"/>
                  <a:ea typeface="Roboto"/>
                  <a:cs typeface="Roboto"/>
                  <a:sym typeface="Roboto"/>
                </a:rPr>
                <a:t>*Caracterizar la población en los diferentes aspectos involucrados en el bienestar de los hogares.</a:t>
              </a:r>
              <a:endParaRPr sz="1100">
                <a:solidFill>
                  <a:srgbClr val="FFFFFF"/>
                </a:solidFill>
                <a:latin typeface="Roboto"/>
                <a:ea typeface="Roboto"/>
                <a:cs typeface="Roboto"/>
                <a:sym typeface="Roboto"/>
              </a:endParaRPr>
            </a:p>
            <a:p>
              <a:pPr indent="0" lvl="0" marL="0" rtl="0" algn="l">
                <a:lnSpc>
                  <a:spcPct val="115000"/>
                </a:lnSpc>
                <a:spcBef>
                  <a:spcPts val="2100"/>
                </a:spcBef>
                <a:spcAft>
                  <a:spcPts val="0"/>
                </a:spcAft>
                <a:buNone/>
              </a:pPr>
              <a:r>
                <a:rPr lang="es-CO" sz="1100">
                  <a:solidFill>
                    <a:srgbClr val="FFFFFF"/>
                  </a:solidFill>
                  <a:latin typeface="Roboto"/>
                  <a:ea typeface="Roboto"/>
                  <a:cs typeface="Roboto"/>
                  <a:sym typeface="Roboto"/>
                </a:rPr>
                <a:t>*Acceso a bienes y servicios públicos, privados o comunales, salud, educación, atención integral de niños y niñas.</a:t>
              </a:r>
              <a:endParaRPr sz="11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FFFFFF"/>
                </a:solidFill>
                <a:latin typeface="Roboto"/>
                <a:ea typeface="Roboto"/>
                <a:cs typeface="Roboto"/>
                <a:sym typeface="Roboto"/>
              </a:endParaRPr>
            </a:p>
            <a:p>
              <a:pPr indent="0" lvl="0" marL="0" rtl="0" algn="l">
                <a:lnSpc>
                  <a:spcPct val="115000"/>
                </a:lnSpc>
                <a:spcBef>
                  <a:spcPts val="0"/>
                </a:spcBef>
                <a:spcAft>
                  <a:spcPts val="2100"/>
                </a:spcAft>
                <a:buNone/>
              </a:pPr>
              <a:r>
                <a:rPr lang="es-CO" sz="1100">
                  <a:solidFill>
                    <a:srgbClr val="FFFFFF"/>
                  </a:solidFill>
                  <a:latin typeface="Roboto"/>
                  <a:ea typeface="Roboto"/>
                  <a:cs typeface="Roboto"/>
                  <a:sym typeface="Roboto"/>
                </a:rPr>
                <a:t>*Unidades de análisis : Hogares, familias e individuos de los municipios colombianos.</a:t>
              </a:r>
              <a:endParaRPr sz="1100">
                <a:solidFill>
                  <a:srgbClr val="FFFFFF"/>
                </a:solidFill>
                <a:latin typeface="Roboto"/>
                <a:ea typeface="Roboto"/>
                <a:cs typeface="Roboto"/>
                <a:sym typeface="Roboto"/>
              </a:endParaRPr>
            </a:p>
          </p:txBody>
        </p:sp>
      </p:grpSp>
      <p:grpSp>
        <p:nvGrpSpPr>
          <p:cNvPr id="229" name="Google Shape;229;g2d5489bd4e4_0_2317"/>
          <p:cNvGrpSpPr/>
          <p:nvPr/>
        </p:nvGrpSpPr>
        <p:grpSpPr>
          <a:xfrm>
            <a:off x="5773225" y="1132952"/>
            <a:ext cx="2953833" cy="3282191"/>
            <a:chOff x="3600600" y="1170963"/>
            <a:chExt cx="1942800" cy="1569600"/>
          </a:xfrm>
        </p:grpSpPr>
        <p:sp>
          <p:nvSpPr>
            <p:cNvPr id="230" name="Google Shape;230;g2d5489bd4e4_0_2317"/>
            <p:cNvSpPr/>
            <p:nvPr/>
          </p:nvSpPr>
          <p:spPr>
            <a:xfrm>
              <a:off x="3600600" y="1170963"/>
              <a:ext cx="1942800" cy="1569600"/>
            </a:xfrm>
            <a:prstGeom prst="round2SameRect">
              <a:avLst>
                <a:gd fmla="val 18098" name="adj1"/>
                <a:gd fmla="val 0" name="adj2"/>
              </a:avLst>
            </a:prstGeom>
            <a:gradFill>
              <a:gsLst>
                <a:gs pos="0">
                  <a:srgbClr val="DBD4EB"/>
                </a:gs>
                <a:gs pos="100000">
                  <a:srgbClr val="9080BB"/>
                </a:gs>
              </a:gsLst>
              <a:path path="circle">
                <a:fillToRect b="50%" l="50%" r="50%" t="50%"/>
              </a:path>
              <a:tileRect/>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 name="Google Shape;231;g2d5489bd4e4_0_2317"/>
            <p:cNvSpPr txBox="1"/>
            <p:nvPr/>
          </p:nvSpPr>
          <p:spPr>
            <a:xfrm>
              <a:off x="3819016" y="1183741"/>
              <a:ext cx="1451700" cy="207900"/>
            </a:xfrm>
            <a:prstGeom prst="rect">
              <a:avLst/>
            </a:prstGeom>
            <a:gradFill>
              <a:gsLst>
                <a:gs pos="0">
                  <a:srgbClr val="DBD4EB"/>
                </a:gs>
                <a:gs pos="100000">
                  <a:srgbClr val="9080BB"/>
                </a:gs>
              </a:gsLst>
              <a:path path="circle">
                <a:fillToRect b="50%" l="50%" r="50%" t="50%"/>
              </a:path>
              <a:tileRect/>
            </a:gra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s-CO" sz="1500">
                  <a:solidFill>
                    <a:schemeClr val="dk1"/>
                  </a:solidFill>
                  <a:latin typeface="Roboto"/>
                  <a:ea typeface="Roboto"/>
                  <a:cs typeface="Roboto"/>
                  <a:sym typeface="Roboto"/>
                </a:rPr>
                <a:t>Etapas del estudio</a:t>
              </a:r>
              <a:endParaRPr sz="1500">
                <a:solidFill>
                  <a:schemeClr val="dk1"/>
                </a:solidFill>
                <a:latin typeface="Roboto"/>
                <a:ea typeface="Roboto"/>
                <a:cs typeface="Roboto"/>
                <a:sym typeface="Roboto"/>
              </a:endParaRPr>
            </a:p>
          </p:txBody>
        </p:sp>
        <p:sp>
          <p:nvSpPr>
            <p:cNvPr id="232" name="Google Shape;232;g2d5489bd4e4_0_2317"/>
            <p:cNvSpPr txBox="1"/>
            <p:nvPr/>
          </p:nvSpPr>
          <p:spPr>
            <a:xfrm>
              <a:off x="3682438" y="1532454"/>
              <a:ext cx="1779600" cy="1124100"/>
            </a:xfrm>
            <a:prstGeom prst="rect">
              <a:avLst/>
            </a:prstGeom>
            <a:gradFill>
              <a:gsLst>
                <a:gs pos="0">
                  <a:srgbClr val="DBD4EB"/>
                </a:gs>
                <a:gs pos="100000">
                  <a:srgbClr val="9080BB"/>
                </a:gs>
              </a:gsLst>
              <a:path path="circle">
                <a:fillToRect b="50%" l="50%" r="50%" t="50%"/>
              </a:path>
              <a:tileRect/>
            </a:grad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s-CO" sz="1100">
                  <a:solidFill>
                    <a:schemeClr val="dk1"/>
                  </a:solidFill>
                  <a:latin typeface="Roboto"/>
                  <a:ea typeface="Roboto"/>
                  <a:cs typeface="Roboto"/>
                  <a:sym typeface="Roboto"/>
                </a:rPr>
                <a:t>*Unidades Primarias de Muestreo (UPM): Son todos los municipios del país.</a:t>
              </a:r>
              <a:endParaRPr sz="1100">
                <a:solidFill>
                  <a:schemeClr val="dk1"/>
                </a:solidFill>
                <a:latin typeface="Roboto"/>
                <a:ea typeface="Roboto"/>
                <a:cs typeface="Roboto"/>
                <a:sym typeface="Roboto"/>
              </a:endParaRPr>
            </a:p>
            <a:p>
              <a:pPr indent="0" lvl="0" marL="0" rtl="0" algn="l">
                <a:lnSpc>
                  <a:spcPct val="115000"/>
                </a:lnSpc>
                <a:spcBef>
                  <a:spcPts val="2100"/>
                </a:spcBef>
                <a:spcAft>
                  <a:spcPts val="0"/>
                </a:spcAft>
                <a:buNone/>
              </a:pPr>
              <a:r>
                <a:rPr lang="es-CO" sz="1100">
                  <a:solidFill>
                    <a:schemeClr val="dk1"/>
                  </a:solidFill>
                  <a:latin typeface="Roboto"/>
                  <a:ea typeface="Roboto"/>
                  <a:cs typeface="Roboto"/>
                  <a:sym typeface="Roboto"/>
                </a:rPr>
                <a:t>*Unidades Secundarias de Muestreo (USM): Son conglomerados de 10 viviendas contiguas en promedio</a:t>
              </a:r>
              <a:endParaRPr sz="1100">
                <a:solidFill>
                  <a:schemeClr val="dk1"/>
                </a:solidFill>
                <a:latin typeface="Roboto"/>
                <a:ea typeface="Roboto"/>
                <a:cs typeface="Roboto"/>
                <a:sym typeface="Roboto"/>
              </a:endParaRPr>
            </a:p>
            <a:p>
              <a:pPr indent="0" lvl="0" marL="0" rtl="0" algn="l">
                <a:lnSpc>
                  <a:spcPct val="115000"/>
                </a:lnSpc>
                <a:spcBef>
                  <a:spcPts val="2100"/>
                </a:spcBef>
                <a:spcAft>
                  <a:spcPts val="0"/>
                </a:spcAft>
                <a:buNone/>
              </a:pPr>
              <a:r>
                <a:rPr lang="es-CO" sz="1100">
                  <a:solidFill>
                    <a:schemeClr val="dk1"/>
                  </a:solidFill>
                  <a:latin typeface="Roboto"/>
                  <a:ea typeface="Roboto"/>
                  <a:cs typeface="Roboto"/>
                  <a:sym typeface="Roboto"/>
                </a:rPr>
                <a:t>Versión 1 (13 de abril de 2023)</a:t>
              </a:r>
              <a:endParaRPr sz="1100">
                <a:solidFill>
                  <a:schemeClr val="dk1"/>
                </a:solidFill>
                <a:latin typeface="Roboto"/>
                <a:ea typeface="Roboto"/>
                <a:cs typeface="Roboto"/>
                <a:sym typeface="Roboto"/>
              </a:endParaRPr>
            </a:p>
            <a:p>
              <a:pPr indent="0" lvl="0" marL="0" rtl="0" algn="l">
                <a:lnSpc>
                  <a:spcPct val="115000"/>
                </a:lnSpc>
                <a:spcBef>
                  <a:spcPts val="2100"/>
                </a:spcBef>
                <a:spcAft>
                  <a:spcPts val="2100"/>
                </a:spcAft>
                <a:buNone/>
              </a:pPr>
              <a:r>
                <a:t/>
              </a:r>
              <a:endParaRPr sz="1100">
                <a:solidFill>
                  <a:srgbClr val="FFFFFF"/>
                </a:solidFill>
                <a:latin typeface="Roboto"/>
                <a:ea typeface="Roboto"/>
                <a:cs typeface="Roboto"/>
                <a:sym typeface="Roboto"/>
              </a:endParaRPr>
            </a:p>
          </p:txBody>
        </p:sp>
      </p:grpSp>
      <p:grpSp>
        <p:nvGrpSpPr>
          <p:cNvPr id="233" name="Google Shape;233;g2d5489bd4e4_0_2317"/>
          <p:cNvGrpSpPr/>
          <p:nvPr/>
        </p:nvGrpSpPr>
        <p:grpSpPr>
          <a:xfrm>
            <a:off x="8721636" y="1168499"/>
            <a:ext cx="2953833" cy="3246875"/>
            <a:chOff x="5539816" y="1171213"/>
            <a:chExt cx="1942800" cy="1569600"/>
          </a:xfrm>
        </p:grpSpPr>
        <p:sp>
          <p:nvSpPr>
            <p:cNvPr id="234" name="Google Shape;234;g2d5489bd4e4_0_2317"/>
            <p:cNvSpPr/>
            <p:nvPr/>
          </p:nvSpPr>
          <p:spPr>
            <a:xfrm flipH="1">
              <a:off x="5539816" y="1171213"/>
              <a:ext cx="1942800" cy="1569600"/>
            </a:xfrm>
            <a:prstGeom prst="round1Rect">
              <a:avLst>
                <a:gd fmla="val 17446" name="adj"/>
              </a:avLst>
            </a:prstGeom>
            <a:gradFill>
              <a:gsLst>
                <a:gs pos="0">
                  <a:srgbClr val="AB82CA"/>
                </a:gs>
                <a:gs pos="100000">
                  <a:srgbClr val="6A4386"/>
                </a:gs>
              </a:gsLst>
              <a:lin ang="5400012"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 name="Google Shape;235;g2d5489bd4e4_0_2317"/>
            <p:cNvSpPr txBox="1"/>
            <p:nvPr/>
          </p:nvSpPr>
          <p:spPr>
            <a:xfrm>
              <a:off x="5762390" y="1181245"/>
              <a:ext cx="1451700" cy="224400"/>
            </a:xfrm>
            <a:prstGeom prst="rect">
              <a:avLst/>
            </a:prstGeom>
            <a:gradFill>
              <a:gsLst>
                <a:gs pos="0">
                  <a:srgbClr val="AB82CA"/>
                </a:gs>
                <a:gs pos="100000">
                  <a:srgbClr val="6A4386"/>
                </a:gs>
              </a:gsLst>
              <a:lin ang="5400012" scaled="0"/>
            </a:gra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s-CO" sz="1500">
                  <a:solidFill>
                    <a:srgbClr val="FFFFFF"/>
                  </a:solidFill>
                  <a:latin typeface="Roboto"/>
                  <a:ea typeface="Roboto"/>
                  <a:cs typeface="Roboto"/>
                  <a:sym typeface="Roboto"/>
                </a:rPr>
                <a:t>Segmentos y variables</a:t>
              </a:r>
              <a:endParaRPr sz="1500">
                <a:solidFill>
                  <a:srgbClr val="FFFFFF"/>
                </a:solidFill>
                <a:latin typeface="Roboto"/>
                <a:ea typeface="Roboto"/>
                <a:cs typeface="Roboto"/>
                <a:sym typeface="Roboto"/>
              </a:endParaRPr>
            </a:p>
          </p:txBody>
        </p:sp>
        <p:sp>
          <p:nvSpPr>
            <p:cNvPr id="236" name="Google Shape;236;g2d5489bd4e4_0_2317"/>
            <p:cNvSpPr txBox="1"/>
            <p:nvPr/>
          </p:nvSpPr>
          <p:spPr>
            <a:xfrm>
              <a:off x="5649204" y="1405647"/>
              <a:ext cx="1797000" cy="1296300"/>
            </a:xfrm>
            <a:prstGeom prst="rect">
              <a:avLst/>
            </a:prstGeom>
            <a:gradFill>
              <a:gsLst>
                <a:gs pos="0">
                  <a:srgbClr val="AB82CA"/>
                </a:gs>
                <a:gs pos="100000">
                  <a:srgbClr val="6A4386"/>
                </a:gs>
              </a:gsLst>
              <a:lin ang="5400012" scaled="0"/>
            </a:grad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s-CO" sz="1100">
                  <a:solidFill>
                    <a:srgbClr val="FFFFFF"/>
                  </a:solidFill>
                  <a:latin typeface="Roboto"/>
                  <a:ea typeface="Roboto"/>
                  <a:cs typeface="Roboto"/>
                  <a:sym typeface="Roboto"/>
                </a:rPr>
                <a:t>Segmentos: </a:t>
              </a:r>
              <a:endParaRPr sz="11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s-CO" sz="1100">
                  <a:solidFill>
                    <a:srgbClr val="FFFFFF"/>
                  </a:solidFill>
                  <a:latin typeface="Roboto"/>
                  <a:ea typeface="Roboto"/>
                  <a:cs typeface="Roboto"/>
                  <a:sym typeface="Roboto"/>
                </a:rPr>
                <a:t>*Educación : alfabetización, nivel educativo, asistencia escolar, subsidios.</a:t>
              </a:r>
              <a:endParaRPr sz="11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s-CO" sz="1100">
                  <a:solidFill>
                    <a:srgbClr val="FFFFFF"/>
                  </a:solidFill>
                  <a:latin typeface="Roboto"/>
                  <a:ea typeface="Roboto"/>
                  <a:cs typeface="Roboto"/>
                  <a:sym typeface="Roboto"/>
                </a:rPr>
                <a:t>*Conectividad a Internet : uso, frecuencia y puntos de acceso.</a:t>
              </a:r>
              <a:endParaRPr sz="11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s-CO" sz="1100">
                  <a:solidFill>
                    <a:srgbClr val="FFFFFF"/>
                  </a:solidFill>
                  <a:latin typeface="Roboto"/>
                  <a:ea typeface="Roboto"/>
                  <a:cs typeface="Roboto"/>
                  <a:sym typeface="Roboto"/>
                </a:rPr>
                <a:t>*Condiciones económicas : Ingresos del hogar, ocupación y percepción de pobreza.</a:t>
              </a:r>
              <a:endParaRPr sz="11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s-CO" sz="1100">
                  <a:solidFill>
                    <a:srgbClr val="FFFFFF"/>
                  </a:solidFill>
                  <a:latin typeface="Roboto"/>
                  <a:ea typeface="Roboto"/>
                  <a:cs typeface="Roboto"/>
                  <a:sym typeface="Roboto"/>
                </a:rPr>
                <a:t>Data: ECV 2023</a:t>
              </a:r>
              <a:endParaRPr sz="11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s-CO" sz="1100">
                  <a:solidFill>
                    <a:srgbClr val="FFFFFF"/>
                  </a:solidFill>
                  <a:latin typeface="Roboto"/>
                  <a:ea typeface="Roboto"/>
                  <a:cs typeface="Roboto"/>
                  <a:sym typeface="Roboto"/>
                </a:rPr>
                <a:t>*93 variables.</a:t>
              </a:r>
              <a:endParaRPr sz="11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s-CO" sz="1100">
                  <a:solidFill>
                    <a:srgbClr val="FFFFFF"/>
                  </a:solidFill>
                  <a:latin typeface="Roboto"/>
                  <a:ea typeface="Roboto"/>
                  <a:cs typeface="Roboto"/>
                  <a:sym typeface="Roboto"/>
                </a:rPr>
                <a:t>*223.695 Registros</a:t>
              </a:r>
              <a:endParaRPr sz="1100">
                <a:solidFill>
                  <a:srgbClr val="FFFFFF"/>
                </a:solidFill>
                <a:latin typeface="Roboto"/>
                <a:ea typeface="Roboto"/>
                <a:cs typeface="Roboto"/>
                <a:sym typeface="Roboto"/>
              </a:endParaRPr>
            </a:p>
            <a:p>
              <a:pPr indent="0" lvl="0" marL="0" rtl="0" algn="l">
                <a:lnSpc>
                  <a:spcPct val="115000"/>
                </a:lnSpc>
                <a:spcBef>
                  <a:spcPts val="2100"/>
                </a:spcBef>
                <a:spcAft>
                  <a:spcPts val="0"/>
                </a:spcAft>
                <a:buNone/>
              </a:pPr>
              <a:r>
                <a:t/>
              </a:r>
              <a:endParaRPr sz="1100">
                <a:solidFill>
                  <a:srgbClr val="FFFFFF"/>
                </a:solidFill>
                <a:latin typeface="Roboto"/>
                <a:ea typeface="Roboto"/>
                <a:cs typeface="Roboto"/>
                <a:sym typeface="Roboto"/>
              </a:endParaRPr>
            </a:p>
            <a:p>
              <a:pPr indent="0" lvl="0" marL="0" rtl="0" algn="l">
                <a:lnSpc>
                  <a:spcPct val="115000"/>
                </a:lnSpc>
                <a:spcBef>
                  <a:spcPts val="2100"/>
                </a:spcBef>
                <a:spcAft>
                  <a:spcPts val="2100"/>
                </a:spcAft>
                <a:buNone/>
              </a:pPr>
              <a:r>
                <a:t/>
              </a:r>
              <a:endParaRPr sz="1100">
                <a:solidFill>
                  <a:srgbClr val="FFFFFF"/>
                </a:solidFill>
                <a:latin typeface="Roboto"/>
                <a:ea typeface="Roboto"/>
                <a:cs typeface="Roboto"/>
                <a:sym typeface="Roboto"/>
              </a:endParaRPr>
            </a:p>
          </p:txBody>
        </p:sp>
      </p:grpSp>
      <p:grpSp>
        <p:nvGrpSpPr>
          <p:cNvPr id="237" name="Google Shape;237;g2d5489bd4e4_0_2317"/>
          <p:cNvGrpSpPr/>
          <p:nvPr/>
        </p:nvGrpSpPr>
        <p:grpSpPr>
          <a:xfrm>
            <a:off x="4631857" y="2570094"/>
            <a:ext cx="347155" cy="347155"/>
            <a:chOff x="3157188" y="909150"/>
            <a:chExt cx="470400" cy="470400"/>
          </a:xfrm>
        </p:grpSpPr>
        <p:sp>
          <p:nvSpPr>
            <p:cNvPr id="238" name="Google Shape;238;g2d5489bd4e4_0_2317"/>
            <p:cNvSpPr/>
            <p:nvPr/>
          </p:nvSpPr>
          <p:spPr>
            <a:xfrm>
              <a:off x="3157188" y="909150"/>
              <a:ext cx="470400" cy="4704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9" name="Google Shape;239;g2d5489bd4e4_0_2317"/>
            <p:cNvSpPr/>
            <p:nvPr/>
          </p:nvSpPr>
          <p:spPr>
            <a:xfrm>
              <a:off x="3243138" y="995100"/>
              <a:ext cx="298500" cy="298500"/>
            </a:xfrm>
            <a:prstGeom prst="mathPlus">
              <a:avLst>
                <a:gd fmla="val 9900" name="adj1"/>
              </a:avLst>
            </a:prstGeom>
            <a:solidFill>
              <a:srgbClr val="9325A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0" name="Google Shape;240;g2d5489bd4e4_0_2317"/>
          <p:cNvGrpSpPr/>
          <p:nvPr/>
        </p:nvGrpSpPr>
        <p:grpSpPr>
          <a:xfrm>
            <a:off x="7217403" y="2570094"/>
            <a:ext cx="347155" cy="347155"/>
            <a:chOff x="3157188" y="909150"/>
            <a:chExt cx="470400" cy="470400"/>
          </a:xfrm>
        </p:grpSpPr>
        <p:sp>
          <p:nvSpPr>
            <p:cNvPr id="241" name="Google Shape;241;g2d5489bd4e4_0_2317"/>
            <p:cNvSpPr/>
            <p:nvPr/>
          </p:nvSpPr>
          <p:spPr>
            <a:xfrm>
              <a:off x="3157188" y="909150"/>
              <a:ext cx="470400" cy="4704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g2d5489bd4e4_0_2317"/>
            <p:cNvSpPr/>
            <p:nvPr/>
          </p:nvSpPr>
          <p:spPr>
            <a:xfrm>
              <a:off x="3243138" y="995100"/>
              <a:ext cx="298500" cy="298500"/>
            </a:xfrm>
            <a:prstGeom prst="mathPlus">
              <a:avLst>
                <a:gd fmla="val 9900" name="adj1"/>
              </a:avLst>
            </a:prstGeom>
            <a:solidFill>
              <a:srgbClr val="771E8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43" name="Google Shape;243;g2d5489bd4e4_0_2317"/>
          <p:cNvSpPr/>
          <p:nvPr/>
        </p:nvSpPr>
        <p:spPr>
          <a:xfrm rot="10800000">
            <a:off x="2823090" y="4446075"/>
            <a:ext cx="8852377" cy="1575505"/>
          </a:xfrm>
          <a:prstGeom prst="round2SameRect">
            <a:avLst>
              <a:gd fmla="val 18098" name="adj1"/>
              <a:gd fmla="val 0" name="adj2"/>
            </a:avLst>
          </a:prstGeom>
          <a:gradFill>
            <a:gsLst>
              <a:gs pos="0">
                <a:srgbClr val="AB82CA"/>
              </a:gs>
              <a:gs pos="100000">
                <a:srgbClr val="6A4386"/>
              </a:gs>
            </a:gsLst>
            <a:path path="circle">
              <a:fillToRect b="50%" l="50%" r="50%" t="50%"/>
            </a:path>
            <a:tileRect/>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4" name="Google Shape;244;g2d5489bd4e4_0_2317"/>
          <p:cNvSpPr txBox="1"/>
          <p:nvPr/>
        </p:nvSpPr>
        <p:spPr>
          <a:xfrm>
            <a:off x="4875325" y="4258900"/>
            <a:ext cx="4940236" cy="564932"/>
          </a:xfrm>
          <a:prstGeom prst="rect">
            <a:avLst/>
          </a:prstGeom>
          <a:gradFill>
            <a:gsLst>
              <a:gs pos="0">
                <a:srgbClr val="AB82CA"/>
              </a:gs>
              <a:gs pos="100000">
                <a:srgbClr val="6A4386"/>
              </a:gs>
            </a:gsLst>
            <a:path path="circle">
              <a:fillToRect b="50%" l="50%" r="50%" t="50%"/>
            </a:path>
            <a:tileRect/>
          </a:gra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s-CO" sz="1500">
                <a:solidFill>
                  <a:schemeClr val="lt1"/>
                </a:solidFill>
                <a:latin typeface="Roboto"/>
                <a:ea typeface="Roboto"/>
                <a:cs typeface="Roboto"/>
                <a:sym typeface="Roboto"/>
              </a:rPr>
              <a:t>Repositorio DANE - Catálogo Central de Datos</a:t>
            </a:r>
            <a:endParaRPr sz="1500">
              <a:solidFill>
                <a:schemeClr val="lt1"/>
              </a:solidFill>
              <a:latin typeface="Roboto"/>
              <a:ea typeface="Roboto"/>
              <a:cs typeface="Roboto"/>
              <a:sym typeface="Roboto"/>
            </a:endParaRPr>
          </a:p>
        </p:txBody>
      </p:sp>
      <p:sp>
        <p:nvSpPr>
          <p:cNvPr id="245" name="Google Shape;245;g2d5489bd4e4_0_2317"/>
          <p:cNvSpPr txBox="1"/>
          <p:nvPr/>
        </p:nvSpPr>
        <p:spPr>
          <a:xfrm>
            <a:off x="3701122" y="4619728"/>
            <a:ext cx="6571777" cy="1161383"/>
          </a:xfrm>
          <a:prstGeom prst="rect">
            <a:avLst/>
          </a:prstGeom>
          <a:gradFill>
            <a:gsLst>
              <a:gs pos="0">
                <a:srgbClr val="AB82CA"/>
              </a:gs>
              <a:gs pos="100000">
                <a:srgbClr val="6A4386"/>
              </a:gs>
            </a:gsLst>
            <a:path path="circle">
              <a:fillToRect b="50%" l="50%" r="50%" t="50%"/>
            </a:path>
            <a:tileRect/>
          </a:grad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Clr>
                <a:schemeClr val="dk1"/>
              </a:buClr>
              <a:buSzPts val="1100"/>
              <a:buFont typeface="Arial"/>
              <a:buNone/>
            </a:pPr>
            <a:r>
              <a:rPr lang="es-CO" sz="1300">
                <a:solidFill>
                  <a:schemeClr val="lt1"/>
                </a:solidFill>
                <a:latin typeface="Roboto"/>
                <a:ea typeface="Roboto"/>
                <a:cs typeface="Roboto"/>
                <a:sym typeface="Roboto"/>
              </a:rPr>
              <a:t>Estudios del DANE con respecto a calidad de vida y acceso a internet.  -Encuesta de Calidad de Vida - </a:t>
            </a:r>
            <a:endParaRPr sz="13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lang="es-CO" sz="1300">
                <a:solidFill>
                  <a:schemeClr val="lt1"/>
                </a:solidFill>
                <a:latin typeface="Roboto"/>
                <a:ea typeface="Roboto"/>
                <a:cs typeface="Roboto"/>
                <a:sym typeface="Roboto"/>
              </a:rPr>
              <a:t>2021 -2023</a:t>
            </a:r>
            <a:endParaRPr sz="13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b="1" lang="es-CO" sz="1300">
                <a:solidFill>
                  <a:schemeClr val="lt1"/>
                </a:solidFill>
                <a:latin typeface="Roboto"/>
                <a:ea typeface="Roboto"/>
                <a:cs typeface="Roboto"/>
                <a:sym typeface="Roboto"/>
              </a:rPr>
              <a:t>Repositorio de datos oficial del DANE. www.microdatos.dane.go.co</a:t>
            </a:r>
            <a:endParaRPr b="1" sz="13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b="1" lang="es-CO" sz="1300">
                <a:solidFill>
                  <a:schemeClr val="lt1"/>
                </a:solidFill>
                <a:latin typeface="Roboto"/>
                <a:ea typeface="Roboto"/>
                <a:cs typeface="Roboto"/>
                <a:sym typeface="Roboto"/>
              </a:rPr>
              <a:t>https://microdatos.dane.gov.co/index.php/catalog/827/get-microdata</a:t>
            </a:r>
            <a:endParaRPr b="1" sz="1300">
              <a:solidFill>
                <a:schemeClr val="lt1"/>
              </a:solidFill>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t/>
            </a:r>
            <a:endParaRPr b="1" sz="1300">
              <a:solidFill>
                <a:schemeClr val="lt1"/>
              </a:solidFill>
              <a:latin typeface="Roboto"/>
              <a:ea typeface="Roboto"/>
              <a:cs typeface="Roboto"/>
              <a:sym typeface="Roboto"/>
            </a:endParaRPr>
          </a:p>
          <a:p>
            <a:pPr indent="0" lvl="0" marL="0" rtl="0" algn="ctr">
              <a:lnSpc>
                <a:spcPct val="115000"/>
              </a:lnSpc>
              <a:spcBef>
                <a:spcPts val="0"/>
              </a:spcBef>
              <a:spcAft>
                <a:spcPts val="2100"/>
              </a:spcAft>
              <a:buNone/>
            </a:pPr>
            <a:r>
              <a:t/>
            </a:r>
            <a:endParaRPr b="1" sz="1300">
              <a:solidFill>
                <a:srgbClr val="FFFFFF"/>
              </a:solidFill>
              <a:latin typeface="Roboto"/>
              <a:ea typeface="Roboto"/>
              <a:cs typeface="Roboto"/>
              <a:sym typeface="Roboto"/>
            </a:endParaRPr>
          </a:p>
        </p:txBody>
      </p:sp>
      <p:sp>
        <p:nvSpPr>
          <p:cNvPr id="246" name="Google Shape;246;g2d5489bd4e4_0_2317"/>
          <p:cNvSpPr txBox="1"/>
          <p:nvPr/>
        </p:nvSpPr>
        <p:spPr>
          <a:xfrm>
            <a:off x="228600" y="2323050"/>
            <a:ext cx="2393400" cy="109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CO" sz="2200">
                <a:solidFill>
                  <a:srgbClr val="A08EF1"/>
                </a:solidFill>
              </a:rPr>
              <a:t>Características del Estudio ECV 2023</a:t>
            </a:r>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descr="A screenshot of a computer&#10;&#10;Description automatically generated" id="251" name="Google Shape;251;g2d53513e707_0_7"/>
          <p:cNvPicPr preferRelativeResize="0"/>
          <p:nvPr/>
        </p:nvPicPr>
        <p:blipFill rotWithShape="1">
          <a:blip r:embed="rId3">
            <a:alphaModFix/>
          </a:blip>
          <a:srcRect b="0" l="0" r="0" t="0"/>
          <a:stretch/>
        </p:blipFill>
        <p:spPr>
          <a:xfrm>
            <a:off x="0" y="0"/>
            <a:ext cx="12192000" cy="6858000"/>
          </a:xfrm>
          <a:prstGeom prst="rect">
            <a:avLst/>
          </a:prstGeom>
          <a:noFill/>
          <a:ln>
            <a:noFill/>
          </a:ln>
        </p:spPr>
      </p:pic>
      <p:grpSp>
        <p:nvGrpSpPr>
          <p:cNvPr id="252" name="Google Shape;252;g2d53513e707_0_7"/>
          <p:cNvGrpSpPr/>
          <p:nvPr/>
        </p:nvGrpSpPr>
        <p:grpSpPr>
          <a:xfrm>
            <a:off x="152400" y="1324995"/>
            <a:ext cx="11887199" cy="3371900"/>
            <a:chOff x="152400" y="1705995"/>
            <a:chExt cx="11887199" cy="3371900"/>
          </a:xfrm>
        </p:grpSpPr>
        <p:pic>
          <p:nvPicPr>
            <p:cNvPr id="253" name="Google Shape;253;g2d53513e707_0_7"/>
            <p:cNvPicPr preferRelativeResize="0"/>
            <p:nvPr/>
          </p:nvPicPr>
          <p:blipFill rotWithShape="1">
            <a:blip r:embed="rId4">
              <a:alphaModFix/>
            </a:blip>
            <a:srcRect b="0" l="0" r="0" t="23088"/>
            <a:stretch/>
          </p:blipFill>
          <p:spPr>
            <a:xfrm>
              <a:off x="152400" y="1705995"/>
              <a:ext cx="11887199" cy="3371900"/>
            </a:xfrm>
            <a:prstGeom prst="rect">
              <a:avLst/>
            </a:prstGeom>
            <a:noFill/>
            <a:ln>
              <a:noFill/>
            </a:ln>
          </p:spPr>
        </p:pic>
        <p:pic>
          <p:nvPicPr>
            <p:cNvPr id="254" name="Google Shape;254;g2d53513e707_0_7"/>
            <p:cNvPicPr preferRelativeResize="0"/>
            <p:nvPr/>
          </p:nvPicPr>
          <p:blipFill>
            <a:blip r:embed="rId5">
              <a:alphaModFix/>
            </a:blip>
            <a:stretch>
              <a:fillRect/>
            </a:stretch>
          </p:blipFill>
          <p:spPr>
            <a:xfrm>
              <a:off x="9499950" y="2558800"/>
              <a:ext cx="1474325" cy="168050"/>
            </a:xfrm>
            <a:prstGeom prst="rect">
              <a:avLst/>
            </a:prstGeom>
            <a:noFill/>
            <a:ln>
              <a:noFill/>
            </a:ln>
          </p:spPr>
        </p:pic>
      </p:grpSp>
      <p:sp>
        <p:nvSpPr>
          <p:cNvPr id="255" name="Google Shape;255;g2d53513e707_0_7"/>
          <p:cNvSpPr txBox="1"/>
          <p:nvPr/>
        </p:nvSpPr>
        <p:spPr>
          <a:xfrm>
            <a:off x="2257950" y="457375"/>
            <a:ext cx="76761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800">
                <a:solidFill>
                  <a:srgbClr val="A08EF1"/>
                </a:solidFill>
              </a:rPr>
              <a:t>Etapa - Recolección y preparación de datos</a:t>
            </a:r>
            <a:r>
              <a:rPr b="1" lang="es-CO" sz="2800">
                <a:solidFill>
                  <a:srgbClr val="A08EF1"/>
                </a:solidFill>
                <a:latin typeface="Arial"/>
                <a:ea typeface="Arial"/>
                <a:cs typeface="Arial"/>
                <a:sym typeface="Arial"/>
              </a:rPr>
              <a:t> </a:t>
            </a:r>
            <a:endParaRPr sz="2800">
              <a:solidFill>
                <a:srgbClr val="A08EF1"/>
              </a:solidFill>
              <a:latin typeface="Calibri"/>
              <a:ea typeface="Calibri"/>
              <a:cs typeface="Calibri"/>
              <a:sym typeface="Calibri"/>
            </a:endParaRPr>
          </a:p>
        </p:txBody>
      </p:sp>
      <p:pic>
        <p:nvPicPr>
          <p:cNvPr id="256" name="Google Shape;256;g2d53513e707_0_7"/>
          <p:cNvPicPr preferRelativeResize="0"/>
          <p:nvPr/>
        </p:nvPicPr>
        <p:blipFill>
          <a:blip r:embed="rId6">
            <a:alphaModFix/>
          </a:blip>
          <a:stretch>
            <a:fillRect/>
          </a:stretch>
        </p:blipFill>
        <p:spPr>
          <a:xfrm>
            <a:off x="8741925" y="3979550"/>
            <a:ext cx="1964875" cy="2040175"/>
          </a:xfrm>
          <a:prstGeom prst="rect">
            <a:avLst/>
          </a:prstGeom>
          <a:noFill/>
          <a:ln>
            <a:noFill/>
          </a:ln>
        </p:spPr>
      </p:pic>
      <p:pic>
        <p:nvPicPr>
          <p:cNvPr id="257" name="Google Shape;257;g2d53513e707_0_7"/>
          <p:cNvPicPr preferRelativeResize="0"/>
          <p:nvPr/>
        </p:nvPicPr>
        <p:blipFill>
          <a:blip r:embed="rId7">
            <a:alphaModFix/>
          </a:blip>
          <a:stretch>
            <a:fillRect/>
          </a:stretch>
        </p:blipFill>
        <p:spPr>
          <a:xfrm>
            <a:off x="4175050" y="4640800"/>
            <a:ext cx="3404651" cy="1378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2d547395e67_0_151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63" name="Google Shape;263;g2d547395e67_0_151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descr="A screenshot of a computer&#10;&#10;Description automatically generated" id="264" name="Google Shape;264;g2d547395e67_0_151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5" name="Google Shape;265;g2d547395e67_0_1516"/>
          <p:cNvSpPr txBox="1"/>
          <p:nvPr/>
        </p:nvSpPr>
        <p:spPr>
          <a:xfrm>
            <a:off x="2257950" y="457375"/>
            <a:ext cx="76761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800">
                <a:solidFill>
                  <a:srgbClr val="A08EF1"/>
                </a:solidFill>
              </a:rPr>
              <a:t>Etapa - Análisis Exploratorio</a:t>
            </a:r>
            <a:r>
              <a:rPr b="1" lang="es-CO" sz="2800">
                <a:solidFill>
                  <a:srgbClr val="A08EF1"/>
                </a:solidFill>
                <a:latin typeface="Arial"/>
                <a:ea typeface="Arial"/>
                <a:cs typeface="Arial"/>
                <a:sym typeface="Arial"/>
              </a:rPr>
              <a:t> </a:t>
            </a:r>
            <a:endParaRPr b="1" sz="2800">
              <a:solidFill>
                <a:srgbClr val="A08EF1"/>
              </a:solidFill>
            </a:endParaRPr>
          </a:p>
        </p:txBody>
      </p:sp>
      <p:pic>
        <p:nvPicPr>
          <p:cNvPr id="266" name="Google Shape;266;g2d547395e67_0_1516"/>
          <p:cNvPicPr preferRelativeResize="0"/>
          <p:nvPr/>
        </p:nvPicPr>
        <p:blipFill>
          <a:blip r:embed="rId4">
            <a:alphaModFix/>
          </a:blip>
          <a:stretch>
            <a:fillRect/>
          </a:stretch>
        </p:blipFill>
        <p:spPr>
          <a:xfrm>
            <a:off x="2044001" y="3635924"/>
            <a:ext cx="10148000" cy="2521850"/>
          </a:xfrm>
          <a:prstGeom prst="rect">
            <a:avLst/>
          </a:prstGeom>
          <a:noFill/>
          <a:ln>
            <a:noFill/>
          </a:ln>
        </p:spPr>
      </p:pic>
      <p:sp>
        <p:nvSpPr>
          <p:cNvPr id="267" name="Google Shape;267;g2d547395e67_0_1516"/>
          <p:cNvSpPr txBox="1"/>
          <p:nvPr/>
        </p:nvSpPr>
        <p:spPr>
          <a:xfrm>
            <a:off x="228600" y="1219200"/>
            <a:ext cx="11353800" cy="2296500"/>
          </a:xfrm>
          <a:prstGeom prst="rect">
            <a:avLst/>
          </a:prstGeom>
          <a:noFill/>
          <a:ln>
            <a:noFill/>
          </a:ln>
        </p:spPr>
        <p:txBody>
          <a:bodyPr anchorCtr="0" anchor="t" bIns="91425" lIns="91425" spcFirstLastPara="1" rIns="91425" wrap="square" tIns="91425">
            <a:spAutoFit/>
          </a:bodyPr>
          <a:lstStyle/>
          <a:p>
            <a:pPr indent="0" lvl="0" marL="0" rtl="0" algn="just">
              <a:lnSpc>
                <a:spcPct val="130000"/>
              </a:lnSpc>
              <a:spcBef>
                <a:spcPts val="0"/>
              </a:spcBef>
              <a:spcAft>
                <a:spcPts val="0"/>
              </a:spcAft>
              <a:buNone/>
            </a:pPr>
            <a:r>
              <a:rPr b="1" lang="es-CO" sz="2400">
                <a:solidFill>
                  <a:srgbClr val="A08EF1"/>
                </a:solidFill>
              </a:rPr>
              <a:t>Análisis de estadísticas descriptivas.</a:t>
            </a:r>
            <a:endParaRPr sz="2400">
              <a:solidFill>
                <a:schemeClr val="dk1"/>
              </a:solidFill>
              <a:latin typeface="Calibri"/>
              <a:ea typeface="Calibri"/>
              <a:cs typeface="Calibri"/>
              <a:sym typeface="Calibri"/>
            </a:endParaRPr>
          </a:p>
          <a:p>
            <a:pPr indent="-228600" lvl="0" marL="228600" rtl="0" algn="just">
              <a:lnSpc>
                <a:spcPct val="90000"/>
              </a:lnSpc>
              <a:spcBef>
                <a:spcPts val="1000"/>
              </a:spcBef>
              <a:spcAft>
                <a:spcPts val="0"/>
              </a:spcAft>
              <a:buClr>
                <a:schemeClr val="dk1"/>
              </a:buClr>
              <a:buSzPts val="1800"/>
              <a:buChar char="•"/>
            </a:pPr>
            <a:r>
              <a:rPr lang="es-CO" sz="1800">
                <a:solidFill>
                  <a:schemeClr val="dk1"/>
                </a:solidFill>
                <a:latin typeface="Calibri"/>
                <a:ea typeface="Calibri"/>
                <a:cs typeface="Calibri"/>
                <a:sym typeface="Calibri"/>
              </a:rPr>
              <a:t>Todas las variables tienen el mismo número de registros (223,695), lo cual indica que no hay datos faltante</a:t>
            </a:r>
            <a:r>
              <a:rPr lang="es-CO" sz="1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228600" lvl="0" marL="228600" rtl="0" algn="just">
              <a:lnSpc>
                <a:spcPct val="90000"/>
              </a:lnSpc>
              <a:spcBef>
                <a:spcPts val="1000"/>
              </a:spcBef>
              <a:spcAft>
                <a:spcPts val="0"/>
              </a:spcAft>
              <a:buClr>
                <a:schemeClr val="dk1"/>
              </a:buClr>
              <a:buSzPts val="1800"/>
              <a:buChar char="•"/>
            </a:pPr>
            <a:r>
              <a:rPr lang="es-CO" sz="1800">
                <a:solidFill>
                  <a:schemeClr val="dk1"/>
                </a:solidFill>
                <a:latin typeface="Calibri"/>
                <a:ea typeface="Calibri"/>
                <a:cs typeface="Calibri"/>
                <a:sym typeface="Calibri"/>
              </a:rPr>
              <a:t>La variable P8586 tiene un valor medio de 1.74, lo cual podría indicar una categorización binaria (1 y 2) con una inclinación hacia el valor 2. Las variables P1910 a P1912 con promedios cercanos a 5.</a:t>
            </a:r>
            <a:endParaRPr sz="1800">
              <a:solidFill>
                <a:schemeClr val="dk1"/>
              </a:solidFill>
              <a:latin typeface="Calibri"/>
              <a:ea typeface="Calibri"/>
              <a:cs typeface="Calibri"/>
              <a:sym typeface="Calibri"/>
            </a:endParaRPr>
          </a:p>
          <a:p>
            <a:pPr indent="-228600" lvl="0" marL="228600" rtl="0" algn="just">
              <a:lnSpc>
                <a:spcPct val="90000"/>
              </a:lnSpc>
              <a:spcBef>
                <a:spcPts val="1000"/>
              </a:spcBef>
              <a:spcAft>
                <a:spcPts val="0"/>
              </a:spcAft>
              <a:buClr>
                <a:schemeClr val="dk1"/>
              </a:buClr>
              <a:buSzPts val="1800"/>
              <a:buChar char="•"/>
            </a:pPr>
            <a:r>
              <a:rPr lang="es-CO" sz="1800">
                <a:solidFill>
                  <a:schemeClr val="dk1"/>
                </a:solidFill>
                <a:latin typeface="Calibri"/>
                <a:ea typeface="Calibri"/>
                <a:cs typeface="Calibri"/>
                <a:sym typeface="Calibri"/>
              </a:rPr>
              <a:t>Los valores de P8587 y P8587S1 alcanzan un máximo de 13, lo cual sugiere que estos datos pueden estar representando una escala de clasificación extensa o múltiples categorías dentro de la misma variable</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d5489bd4e4_0_298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73" name="Google Shape;273;g2d5489bd4e4_0_298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descr="A screenshot of a computer&#10;&#10;Description automatically generated" id="274" name="Google Shape;274;g2d5489bd4e4_0_298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75" name="Google Shape;275;g2d5489bd4e4_0_2988"/>
          <p:cNvSpPr txBox="1"/>
          <p:nvPr/>
        </p:nvSpPr>
        <p:spPr>
          <a:xfrm>
            <a:off x="2257950" y="457375"/>
            <a:ext cx="76761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800">
                <a:solidFill>
                  <a:srgbClr val="A08EF1"/>
                </a:solidFill>
              </a:rPr>
              <a:t>Etapa - Análisis Exploratorio</a:t>
            </a:r>
            <a:r>
              <a:rPr b="1" lang="es-CO" sz="2800">
                <a:solidFill>
                  <a:srgbClr val="A08EF1"/>
                </a:solidFill>
                <a:latin typeface="Arial"/>
                <a:ea typeface="Arial"/>
                <a:cs typeface="Arial"/>
                <a:sym typeface="Arial"/>
              </a:rPr>
              <a:t> </a:t>
            </a:r>
            <a:endParaRPr b="1" sz="2800">
              <a:solidFill>
                <a:srgbClr val="A08EF1"/>
              </a:solidFill>
            </a:endParaRPr>
          </a:p>
        </p:txBody>
      </p:sp>
      <p:sp>
        <p:nvSpPr>
          <p:cNvPr id="276" name="Google Shape;276;g2d5489bd4e4_0_2988"/>
          <p:cNvSpPr txBox="1"/>
          <p:nvPr/>
        </p:nvSpPr>
        <p:spPr>
          <a:xfrm>
            <a:off x="228600" y="1219200"/>
            <a:ext cx="11353800" cy="554100"/>
          </a:xfrm>
          <a:prstGeom prst="rect">
            <a:avLst/>
          </a:prstGeom>
          <a:noFill/>
          <a:ln>
            <a:noFill/>
          </a:ln>
        </p:spPr>
        <p:txBody>
          <a:bodyPr anchorCtr="0" anchor="t" bIns="91425" lIns="91425" spcFirstLastPara="1" rIns="91425" wrap="square" tIns="91425">
            <a:spAutoFit/>
          </a:bodyPr>
          <a:lstStyle/>
          <a:p>
            <a:pPr indent="0" lvl="0" marL="0" rtl="0" algn="just">
              <a:lnSpc>
                <a:spcPct val="130000"/>
              </a:lnSpc>
              <a:spcBef>
                <a:spcPts val="0"/>
              </a:spcBef>
              <a:spcAft>
                <a:spcPts val="0"/>
              </a:spcAft>
              <a:buNone/>
            </a:pPr>
            <a:r>
              <a:rPr b="1" lang="es-CO" sz="2400">
                <a:solidFill>
                  <a:srgbClr val="A08EF1"/>
                </a:solidFill>
              </a:rPr>
              <a:t>Análisis de estadísticas descriptivas. (Algunas consideraciones)</a:t>
            </a:r>
            <a:endParaRPr sz="1800">
              <a:solidFill>
                <a:schemeClr val="dk1"/>
              </a:solidFill>
              <a:latin typeface="Calibri"/>
              <a:ea typeface="Calibri"/>
              <a:cs typeface="Calibri"/>
              <a:sym typeface="Calibri"/>
            </a:endParaRPr>
          </a:p>
        </p:txBody>
      </p:sp>
      <p:sp>
        <p:nvSpPr>
          <p:cNvPr id="277" name="Google Shape;277;g2d5489bd4e4_0_2988"/>
          <p:cNvSpPr/>
          <p:nvPr/>
        </p:nvSpPr>
        <p:spPr>
          <a:xfrm>
            <a:off x="2123873" y="1825625"/>
            <a:ext cx="2280951" cy="4077623"/>
          </a:xfrm>
          <a:prstGeom prst="rect">
            <a:avLst/>
          </a:prstGeom>
          <a:gradFill>
            <a:gsLst>
              <a:gs pos="0">
                <a:srgbClr val="AB82CA"/>
              </a:gs>
              <a:gs pos="100000">
                <a:srgbClr val="6A4386"/>
              </a:gs>
            </a:gsLst>
            <a:path path="circle">
              <a:fillToRect b="50%" l="50%" r="50%" t="50%"/>
            </a:path>
            <a:tileRect/>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8" name="Google Shape;278;g2d5489bd4e4_0_2988"/>
          <p:cNvSpPr/>
          <p:nvPr/>
        </p:nvSpPr>
        <p:spPr>
          <a:xfrm>
            <a:off x="2055998" y="1883666"/>
            <a:ext cx="2280951" cy="2491347"/>
          </a:xfrm>
          <a:prstGeom prst="rect">
            <a:avLst/>
          </a:prstGeom>
          <a:solidFill>
            <a:srgbClr val="FFFFFF"/>
          </a:solidFill>
          <a:ln cap="flat" cmpd="sng" w="19050">
            <a:solidFill>
              <a:srgbClr val="771E8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9" name="Google Shape;279;g2d5489bd4e4_0_2988"/>
          <p:cNvSpPr/>
          <p:nvPr/>
        </p:nvSpPr>
        <p:spPr>
          <a:xfrm>
            <a:off x="2185966" y="3148244"/>
            <a:ext cx="2038971" cy="608282"/>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s-CO" sz="1600">
                <a:solidFill>
                  <a:srgbClr val="771E86"/>
                </a:solidFill>
                <a:latin typeface="Roboto Medium"/>
                <a:ea typeface="Roboto Medium"/>
                <a:cs typeface="Roboto Medium"/>
                <a:sym typeface="Roboto Medium"/>
              </a:rPr>
              <a:t>Homogeneidad en algunas variables</a:t>
            </a:r>
            <a:endParaRPr sz="1600">
              <a:solidFill>
                <a:srgbClr val="771E86"/>
              </a:solidFill>
              <a:latin typeface="Roboto Medium"/>
              <a:ea typeface="Roboto Medium"/>
              <a:cs typeface="Roboto Medium"/>
              <a:sym typeface="Roboto Medium"/>
            </a:endParaRPr>
          </a:p>
        </p:txBody>
      </p:sp>
      <p:sp>
        <p:nvSpPr>
          <p:cNvPr id="280" name="Google Shape;280;g2d5489bd4e4_0_2988"/>
          <p:cNvSpPr/>
          <p:nvPr/>
        </p:nvSpPr>
        <p:spPr>
          <a:xfrm>
            <a:off x="2262166" y="4608194"/>
            <a:ext cx="2038971" cy="830049"/>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s-CO" sz="1300">
                <a:solidFill>
                  <a:schemeClr val="lt1"/>
                </a:solidFill>
                <a:latin typeface="Roboto"/>
                <a:ea typeface="Roboto"/>
                <a:cs typeface="Roboto"/>
                <a:sym typeface="Roboto"/>
              </a:rPr>
              <a:t>Sugiere que estos aspectos están bastante uniformes entre las observaciones.</a:t>
            </a:r>
            <a:endParaRPr sz="1300">
              <a:solidFill>
                <a:schemeClr val="lt1"/>
              </a:solidFill>
              <a:latin typeface="Roboto"/>
              <a:ea typeface="Roboto"/>
              <a:cs typeface="Roboto"/>
              <a:sym typeface="Roboto"/>
            </a:endParaRPr>
          </a:p>
        </p:txBody>
      </p:sp>
      <p:sp>
        <p:nvSpPr>
          <p:cNvPr id="281" name="Google Shape;281;g2d5489bd4e4_0_2988"/>
          <p:cNvSpPr/>
          <p:nvPr/>
        </p:nvSpPr>
        <p:spPr>
          <a:xfrm>
            <a:off x="2185884" y="2164956"/>
            <a:ext cx="2038971" cy="675203"/>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s-CO" sz="2400">
                <a:solidFill>
                  <a:srgbClr val="771E86"/>
                </a:solidFill>
                <a:latin typeface="Roboto"/>
                <a:ea typeface="Roboto"/>
                <a:cs typeface="Roboto"/>
                <a:sym typeface="Roboto"/>
              </a:rPr>
              <a:t>P6160 y P1910</a:t>
            </a:r>
            <a:endParaRPr sz="2400">
              <a:solidFill>
                <a:srgbClr val="771E86"/>
              </a:solidFill>
              <a:latin typeface="Roboto Thin"/>
              <a:ea typeface="Roboto Thin"/>
              <a:cs typeface="Roboto Thin"/>
              <a:sym typeface="Roboto Thin"/>
            </a:endParaRPr>
          </a:p>
        </p:txBody>
      </p:sp>
      <p:sp>
        <p:nvSpPr>
          <p:cNvPr id="282" name="Google Shape;282;g2d5489bd4e4_0_2988"/>
          <p:cNvSpPr/>
          <p:nvPr/>
        </p:nvSpPr>
        <p:spPr>
          <a:xfrm rot="5400000">
            <a:off x="3001855" y="4310925"/>
            <a:ext cx="389217" cy="312418"/>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3" name="Google Shape;283;g2d5489bd4e4_0_2988"/>
          <p:cNvSpPr/>
          <p:nvPr/>
        </p:nvSpPr>
        <p:spPr>
          <a:xfrm>
            <a:off x="4516403" y="1825625"/>
            <a:ext cx="2280951" cy="4077623"/>
          </a:xfrm>
          <a:prstGeom prst="rect">
            <a:avLst/>
          </a:prstGeom>
          <a:gradFill>
            <a:gsLst>
              <a:gs pos="0">
                <a:srgbClr val="AB82CA"/>
              </a:gs>
              <a:gs pos="100000">
                <a:srgbClr val="6A4386"/>
              </a:gs>
            </a:gsLst>
            <a:path path="circle">
              <a:fillToRect b="50%" l="50%" r="50%" t="50%"/>
            </a:path>
            <a:tileRect/>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4" name="Google Shape;284;g2d5489bd4e4_0_2988"/>
          <p:cNvSpPr/>
          <p:nvPr/>
        </p:nvSpPr>
        <p:spPr>
          <a:xfrm>
            <a:off x="4448528" y="1883666"/>
            <a:ext cx="2280951" cy="2491347"/>
          </a:xfrm>
          <a:prstGeom prst="rect">
            <a:avLst/>
          </a:prstGeom>
          <a:solidFill>
            <a:srgbClr val="FFFFFF"/>
          </a:solidFill>
          <a:ln cap="flat" cmpd="sng" w="19050">
            <a:solidFill>
              <a:srgbClr val="771E8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5" name="Google Shape;285;g2d5489bd4e4_0_2988"/>
          <p:cNvSpPr/>
          <p:nvPr/>
        </p:nvSpPr>
        <p:spPr>
          <a:xfrm>
            <a:off x="4730896" y="3244919"/>
            <a:ext cx="2038971" cy="608282"/>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s-CO" sz="1600">
                <a:solidFill>
                  <a:srgbClr val="771E86"/>
                </a:solidFill>
                <a:latin typeface="Roboto Medium"/>
                <a:ea typeface="Roboto Medium"/>
                <a:cs typeface="Roboto Medium"/>
                <a:sym typeface="Roboto Medium"/>
              </a:rPr>
              <a:t>Alta variabilidad</a:t>
            </a:r>
            <a:endParaRPr sz="1600">
              <a:solidFill>
                <a:srgbClr val="771E86"/>
              </a:solidFill>
              <a:latin typeface="Roboto Medium"/>
              <a:ea typeface="Roboto Medium"/>
              <a:cs typeface="Roboto Medium"/>
              <a:sym typeface="Roboto Medium"/>
            </a:endParaRPr>
          </a:p>
        </p:txBody>
      </p:sp>
      <p:sp>
        <p:nvSpPr>
          <p:cNvPr id="286" name="Google Shape;286;g2d5489bd4e4_0_2988"/>
          <p:cNvSpPr/>
          <p:nvPr/>
        </p:nvSpPr>
        <p:spPr>
          <a:xfrm>
            <a:off x="4578500" y="4455800"/>
            <a:ext cx="2038971" cy="1423627"/>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es-CO" sz="1200">
                <a:solidFill>
                  <a:schemeClr val="lt1"/>
                </a:solidFill>
                <a:latin typeface="Roboto"/>
                <a:ea typeface="Roboto"/>
                <a:cs typeface="Roboto"/>
                <a:sym typeface="Roboto"/>
              </a:rPr>
              <a:t>Muestran alta variabilidad, lo cual es ideal para el análisis de clustering, ya que pueden aportar diferenciación entre los grupos o clusters</a:t>
            </a:r>
            <a:endParaRPr sz="1200">
              <a:solidFill>
                <a:schemeClr val="lt1"/>
              </a:solidFill>
              <a:latin typeface="Roboto"/>
              <a:ea typeface="Roboto"/>
              <a:cs typeface="Roboto"/>
              <a:sym typeface="Roboto"/>
            </a:endParaRPr>
          </a:p>
        </p:txBody>
      </p:sp>
      <p:sp>
        <p:nvSpPr>
          <p:cNvPr id="287" name="Google Shape;287;g2d5489bd4e4_0_2988"/>
          <p:cNvSpPr/>
          <p:nvPr/>
        </p:nvSpPr>
        <p:spPr>
          <a:xfrm rot="5400000">
            <a:off x="5394385" y="4310925"/>
            <a:ext cx="389217" cy="312418"/>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8" name="Google Shape;288;g2d5489bd4e4_0_2988"/>
          <p:cNvSpPr/>
          <p:nvPr/>
        </p:nvSpPr>
        <p:spPr>
          <a:xfrm>
            <a:off x="6914602" y="1825625"/>
            <a:ext cx="2471403" cy="4077623"/>
          </a:xfrm>
          <a:prstGeom prst="rect">
            <a:avLst/>
          </a:prstGeom>
          <a:gradFill>
            <a:gsLst>
              <a:gs pos="0">
                <a:srgbClr val="AB82CA"/>
              </a:gs>
              <a:gs pos="100000">
                <a:srgbClr val="6A4386"/>
              </a:gs>
            </a:gsLst>
            <a:path path="circle">
              <a:fillToRect b="50%" l="50%" r="50%" t="50%"/>
            </a:path>
            <a:tileRect/>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9" name="Google Shape;289;g2d5489bd4e4_0_2988"/>
          <p:cNvSpPr/>
          <p:nvPr/>
        </p:nvSpPr>
        <p:spPr>
          <a:xfrm>
            <a:off x="6841060" y="1883666"/>
            <a:ext cx="2471403" cy="2491347"/>
          </a:xfrm>
          <a:prstGeom prst="rect">
            <a:avLst/>
          </a:prstGeom>
          <a:solidFill>
            <a:srgbClr val="FFFFFF"/>
          </a:solidFill>
          <a:ln cap="flat" cmpd="sng" w="19050">
            <a:solidFill>
              <a:srgbClr val="771E8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0" name="Google Shape;290;g2d5489bd4e4_0_2988"/>
          <p:cNvSpPr/>
          <p:nvPr/>
        </p:nvSpPr>
        <p:spPr>
          <a:xfrm>
            <a:off x="6981880" y="3072043"/>
            <a:ext cx="2209218" cy="608282"/>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s-CO" sz="1600">
                <a:solidFill>
                  <a:srgbClr val="771E86"/>
                </a:solidFill>
                <a:latin typeface="Roboto Medium"/>
                <a:ea typeface="Roboto Medium"/>
                <a:cs typeface="Roboto Medium"/>
                <a:sym typeface="Roboto Medium"/>
              </a:rPr>
              <a:t>Valores altos en variables de condiciones socioeconómicas</a:t>
            </a:r>
            <a:endParaRPr sz="1600">
              <a:solidFill>
                <a:srgbClr val="771E86"/>
              </a:solidFill>
              <a:latin typeface="Roboto Medium"/>
              <a:ea typeface="Roboto Medium"/>
              <a:cs typeface="Roboto Medium"/>
              <a:sym typeface="Roboto Medium"/>
            </a:endParaRPr>
          </a:p>
        </p:txBody>
      </p:sp>
      <p:sp>
        <p:nvSpPr>
          <p:cNvPr id="291" name="Google Shape;291;g2d5489bd4e4_0_2988"/>
          <p:cNvSpPr/>
          <p:nvPr/>
        </p:nvSpPr>
        <p:spPr>
          <a:xfrm>
            <a:off x="6981878" y="4608200"/>
            <a:ext cx="2330451" cy="1371111"/>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s-CO" sz="1200">
                <a:solidFill>
                  <a:srgbClr val="FFFFFF"/>
                </a:solidFill>
                <a:latin typeface="Roboto"/>
                <a:ea typeface="Roboto"/>
                <a:cs typeface="Roboto"/>
                <a:sym typeface="Roboto"/>
              </a:rPr>
              <a:t>Sugiere una predominancia de condiciones en ciertos indicadores socioeconómicos en la muestra, lo que puede  variar entre regiones.</a:t>
            </a:r>
            <a:endParaRPr sz="1200">
              <a:solidFill>
                <a:srgbClr val="FFFFFF"/>
              </a:solidFill>
              <a:latin typeface="Roboto"/>
              <a:ea typeface="Roboto"/>
              <a:cs typeface="Roboto"/>
              <a:sym typeface="Roboto"/>
            </a:endParaRPr>
          </a:p>
        </p:txBody>
      </p:sp>
      <p:sp>
        <p:nvSpPr>
          <p:cNvPr id="292" name="Google Shape;292;g2d5489bd4e4_0_2988"/>
          <p:cNvSpPr/>
          <p:nvPr/>
        </p:nvSpPr>
        <p:spPr>
          <a:xfrm rot="5400000">
            <a:off x="7882141" y="4297881"/>
            <a:ext cx="389217" cy="338503"/>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3" name="Google Shape;293;g2d5489bd4e4_0_2988"/>
          <p:cNvSpPr/>
          <p:nvPr/>
        </p:nvSpPr>
        <p:spPr>
          <a:xfrm>
            <a:off x="4548084" y="2164956"/>
            <a:ext cx="2039100" cy="675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s-CO" sz="2400">
                <a:solidFill>
                  <a:srgbClr val="771E86"/>
                </a:solidFill>
                <a:latin typeface="Roboto"/>
                <a:ea typeface="Roboto"/>
                <a:cs typeface="Roboto"/>
                <a:sym typeface="Roboto"/>
              </a:rPr>
              <a:t>P8587 y P8587S1</a:t>
            </a:r>
            <a:endParaRPr sz="2400">
              <a:solidFill>
                <a:srgbClr val="771E86"/>
              </a:solidFill>
              <a:latin typeface="Roboto Thin"/>
              <a:ea typeface="Roboto Thin"/>
              <a:cs typeface="Roboto Thin"/>
              <a:sym typeface="Roboto Thin"/>
            </a:endParaRPr>
          </a:p>
        </p:txBody>
      </p:sp>
      <p:sp>
        <p:nvSpPr>
          <p:cNvPr id="294" name="Google Shape;294;g2d5489bd4e4_0_2988"/>
          <p:cNvSpPr/>
          <p:nvPr/>
        </p:nvSpPr>
        <p:spPr>
          <a:xfrm>
            <a:off x="6829149" y="2164950"/>
            <a:ext cx="2348700" cy="675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s-CO" sz="2400">
                <a:solidFill>
                  <a:srgbClr val="771E86"/>
                </a:solidFill>
                <a:latin typeface="Roboto"/>
                <a:ea typeface="Roboto"/>
                <a:cs typeface="Roboto"/>
                <a:sym typeface="Roboto"/>
              </a:rPr>
              <a:t>P1910, P1911, y P1912</a:t>
            </a:r>
            <a:endParaRPr sz="2400">
              <a:solidFill>
                <a:srgbClr val="771E86"/>
              </a:solidFill>
              <a:latin typeface="Roboto Thin"/>
              <a:ea typeface="Roboto Thin"/>
              <a:cs typeface="Roboto Thin"/>
              <a:sym typeface="Roboto Thi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descr="A screenshot of a computer&#10;&#10;Description automatically generated" id="299" name="Google Shape;299;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00" name="Google Shape;300;p8"/>
          <p:cNvSpPr txBox="1"/>
          <p:nvPr>
            <p:ph idx="1" type="body"/>
          </p:nvPr>
        </p:nvSpPr>
        <p:spPr>
          <a:xfrm>
            <a:off x="1229265" y="796131"/>
            <a:ext cx="10515600" cy="43512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A08EF1"/>
              </a:buClr>
              <a:buSzPts val="1800"/>
              <a:buNone/>
            </a:pPr>
            <a:r>
              <a:rPr b="1" lang="es-CO" sz="2400">
                <a:solidFill>
                  <a:srgbClr val="A08EF1"/>
                </a:solidFill>
                <a:latin typeface="Arial"/>
                <a:ea typeface="Arial"/>
                <a:cs typeface="Arial"/>
                <a:sym typeface="Arial"/>
              </a:rPr>
              <a:t>Aspectos destacados del análisis exploratorio de datos (EDA)</a:t>
            </a:r>
            <a:endParaRPr b="1" sz="2400">
              <a:solidFill>
                <a:srgbClr val="A08EF1"/>
              </a:solidFill>
              <a:latin typeface="Arial"/>
              <a:ea typeface="Arial"/>
              <a:cs typeface="Arial"/>
              <a:sym typeface="Arial"/>
            </a:endParaRPr>
          </a:p>
          <a:p>
            <a:pPr indent="0" lvl="0" marL="0" rtl="0" algn="just">
              <a:lnSpc>
                <a:spcPct val="90000"/>
              </a:lnSpc>
              <a:spcBef>
                <a:spcPts val="1000"/>
              </a:spcBef>
              <a:spcAft>
                <a:spcPts val="0"/>
              </a:spcAft>
              <a:buClr>
                <a:schemeClr val="dk1"/>
              </a:buClr>
              <a:buSzPts val="1800"/>
              <a:buNone/>
            </a:pPr>
            <a:r>
              <a:rPr b="1" lang="es-CO" sz="1800"/>
              <a:t>Hallazgos clave</a:t>
            </a:r>
            <a:r>
              <a:rPr lang="es-CO" sz="1800"/>
              <a:t> :</a:t>
            </a:r>
            <a:endParaRPr/>
          </a:p>
          <a:p>
            <a:pPr indent="-228600" lvl="1" marL="685800" rtl="0" algn="l">
              <a:lnSpc>
                <a:spcPct val="90000"/>
              </a:lnSpc>
              <a:spcBef>
                <a:spcPts val="500"/>
              </a:spcBef>
              <a:spcAft>
                <a:spcPts val="0"/>
              </a:spcAft>
              <a:buClr>
                <a:schemeClr val="dk1"/>
              </a:buClr>
              <a:buSzPts val="1800"/>
              <a:buChar char="•"/>
            </a:pPr>
            <a:r>
              <a:rPr lang="es-CO" sz="1800"/>
              <a:t>Fuerte correlación entre variables socioeconómicas y acceso a Internet.</a:t>
            </a:r>
            <a:endParaRPr/>
          </a:p>
          <a:p>
            <a:pPr indent="-228600" lvl="1" marL="685800" rtl="0" algn="l">
              <a:lnSpc>
                <a:spcPct val="90000"/>
              </a:lnSpc>
              <a:spcBef>
                <a:spcPts val="500"/>
              </a:spcBef>
              <a:spcAft>
                <a:spcPts val="0"/>
              </a:spcAft>
              <a:buClr>
                <a:schemeClr val="dk1"/>
              </a:buClr>
              <a:buSzPts val="1800"/>
              <a:buChar char="•"/>
            </a:pPr>
            <a:r>
              <a:rPr lang="es-CO" sz="1800"/>
              <a:t>Disparidades regionales, especialmente en la penetración de Internet en zonas rurales y urbanas.</a:t>
            </a:r>
            <a:endParaRPr/>
          </a:p>
          <a:p>
            <a:pPr indent="-228600" lvl="1" marL="685800" rtl="0" algn="l">
              <a:lnSpc>
                <a:spcPct val="90000"/>
              </a:lnSpc>
              <a:spcBef>
                <a:spcPts val="500"/>
              </a:spcBef>
              <a:spcAft>
                <a:spcPts val="0"/>
              </a:spcAft>
              <a:buClr>
                <a:schemeClr val="dk1"/>
              </a:buClr>
              <a:buSzPts val="1800"/>
              <a:buChar char="•"/>
            </a:pPr>
            <a:r>
              <a:rPr lang="es-CO" sz="1800"/>
              <a:t>Mayor conectividad asociada a mayores niveles de educación y zonas urbanas.</a:t>
            </a:r>
            <a:endParaRPr/>
          </a:p>
          <a:p>
            <a:pPr indent="-76200" lvl="1" marL="685800" rtl="0" algn="l">
              <a:lnSpc>
                <a:spcPct val="90000"/>
              </a:lnSpc>
              <a:spcBef>
                <a:spcPts val="500"/>
              </a:spcBef>
              <a:spcAft>
                <a:spcPts val="0"/>
              </a:spcAft>
              <a:buClr>
                <a:schemeClr val="dk1"/>
              </a:buClr>
              <a:buSzPts val="2400"/>
              <a:buNone/>
            </a:pPr>
            <a:r>
              <a:t/>
            </a:r>
            <a:endParaRPr/>
          </a:p>
          <a:p>
            <a:pPr indent="0" lvl="0" marL="228600" rtl="0" algn="l">
              <a:lnSpc>
                <a:spcPct val="90000"/>
              </a:lnSpc>
              <a:spcBef>
                <a:spcPts val="1000"/>
              </a:spcBef>
              <a:spcAft>
                <a:spcPts val="0"/>
              </a:spcAft>
              <a:buNone/>
            </a:pPr>
            <a:r>
              <a:t/>
            </a:r>
            <a:endParaRPr/>
          </a:p>
          <a:p>
            <a:pPr indent="0" lvl="0" marL="0" rtl="0" algn="l">
              <a:lnSpc>
                <a:spcPct val="90000"/>
              </a:lnSpc>
              <a:spcBef>
                <a:spcPts val="1000"/>
              </a:spcBef>
              <a:spcAft>
                <a:spcPts val="0"/>
              </a:spcAft>
              <a:buClr>
                <a:schemeClr val="dk1"/>
              </a:buClr>
              <a:buSzPts val="1800"/>
              <a:buNone/>
            </a:pPr>
            <a:r>
              <a:t/>
            </a:r>
            <a:endParaRPr sz="1800"/>
          </a:p>
        </p:txBody>
      </p:sp>
      <p:pic>
        <p:nvPicPr>
          <p:cNvPr id="301" name="Google Shape;301;p8"/>
          <p:cNvPicPr preferRelativeResize="0"/>
          <p:nvPr/>
        </p:nvPicPr>
        <p:blipFill>
          <a:blip r:embed="rId4">
            <a:alphaModFix/>
          </a:blip>
          <a:stretch>
            <a:fillRect/>
          </a:stretch>
        </p:blipFill>
        <p:spPr>
          <a:xfrm>
            <a:off x="675075" y="2549050"/>
            <a:ext cx="10778576" cy="1767550"/>
          </a:xfrm>
          <a:prstGeom prst="rect">
            <a:avLst/>
          </a:prstGeom>
          <a:noFill/>
          <a:ln>
            <a:noFill/>
          </a:ln>
        </p:spPr>
      </p:pic>
      <p:pic>
        <p:nvPicPr>
          <p:cNvPr id="302" name="Google Shape;302;p8"/>
          <p:cNvPicPr preferRelativeResize="0"/>
          <p:nvPr/>
        </p:nvPicPr>
        <p:blipFill>
          <a:blip r:embed="rId5">
            <a:alphaModFix/>
          </a:blip>
          <a:stretch>
            <a:fillRect/>
          </a:stretch>
        </p:blipFill>
        <p:spPr>
          <a:xfrm>
            <a:off x="2544975" y="4263550"/>
            <a:ext cx="9412749" cy="1837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descr="A screenshot of a computer&#10;&#10;Description automatically generated" id="307" name="Google Shape;307;g2d53513e707_0_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08" name="Google Shape;308;g2d53513e707_0_1"/>
          <p:cNvPicPr preferRelativeResize="0"/>
          <p:nvPr/>
        </p:nvPicPr>
        <p:blipFill>
          <a:blip r:embed="rId4">
            <a:alphaModFix/>
          </a:blip>
          <a:stretch>
            <a:fillRect/>
          </a:stretch>
        </p:blipFill>
        <p:spPr>
          <a:xfrm>
            <a:off x="152400" y="1326725"/>
            <a:ext cx="11887199" cy="3886897"/>
          </a:xfrm>
          <a:prstGeom prst="rect">
            <a:avLst/>
          </a:prstGeom>
          <a:noFill/>
          <a:ln>
            <a:noFill/>
          </a:ln>
        </p:spPr>
      </p:pic>
      <p:sp>
        <p:nvSpPr>
          <p:cNvPr id="309" name="Google Shape;309;g2d53513e707_0_1"/>
          <p:cNvSpPr txBox="1"/>
          <p:nvPr/>
        </p:nvSpPr>
        <p:spPr>
          <a:xfrm>
            <a:off x="2503593" y="326260"/>
            <a:ext cx="9930900" cy="11697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4300">
                <a:solidFill>
                  <a:srgbClr val="A08EF1"/>
                </a:solidFill>
                <a:latin typeface="Arial"/>
                <a:ea typeface="Arial"/>
                <a:cs typeface="Arial"/>
                <a:sym typeface="Arial"/>
              </a:rPr>
              <a:t>Modelado de los datos</a:t>
            </a:r>
            <a:r>
              <a:rPr b="1" lang="es-CO" sz="3100">
                <a:solidFill>
                  <a:srgbClr val="A08EF1"/>
                </a:solidFill>
                <a:latin typeface="Arial"/>
                <a:ea typeface="Arial"/>
                <a:cs typeface="Arial"/>
                <a:sym typeface="Arial"/>
              </a:rPr>
              <a:t> </a:t>
            </a:r>
            <a:endParaRPr b="1" sz="3100">
              <a:solidFill>
                <a:srgbClr val="A08EF1"/>
              </a:solidFill>
              <a:latin typeface="Arial"/>
              <a:ea typeface="Arial"/>
              <a:cs typeface="Arial"/>
              <a:sym typeface="Arial"/>
            </a:endParaRPr>
          </a:p>
          <a:p>
            <a:pPr indent="0" lvl="1" marL="0" marR="0" rtl="0" algn="just">
              <a:spcBef>
                <a:spcPts val="0"/>
              </a:spcBef>
              <a:spcAft>
                <a:spcPts val="0"/>
              </a:spcAft>
              <a:buNone/>
            </a:pPr>
            <a:r>
              <a:t/>
            </a:r>
            <a:endParaRPr sz="2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descr="A screenshot of a computer&#10;&#10;Description automatically generated" id="314" name="Google Shape;314;p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15" name="Google Shape;315;p9"/>
          <p:cNvSpPr txBox="1"/>
          <p:nvPr/>
        </p:nvSpPr>
        <p:spPr>
          <a:xfrm>
            <a:off x="2352295" y="215200"/>
            <a:ext cx="4451700" cy="769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3000">
                <a:solidFill>
                  <a:srgbClr val="A08EF1"/>
                </a:solidFill>
                <a:latin typeface="Arial"/>
                <a:ea typeface="Arial"/>
                <a:cs typeface="Arial"/>
                <a:sym typeface="Arial"/>
              </a:rPr>
              <a:t>Modelado de los datos</a:t>
            </a:r>
            <a:r>
              <a:rPr b="1" lang="es-CO" sz="1800">
                <a:solidFill>
                  <a:srgbClr val="A08EF1"/>
                </a:solidFill>
                <a:latin typeface="Arial"/>
                <a:ea typeface="Arial"/>
                <a:cs typeface="Arial"/>
                <a:sym typeface="Arial"/>
              </a:rPr>
              <a:t> </a:t>
            </a:r>
            <a:endParaRPr b="1" sz="1800">
              <a:solidFill>
                <a:srgbClr val="A08EF1"/>
              </a:solidFill>
              <a:latin typeface="Arial"/>
              <a:ea typeface="Arial"/>
              <a:cs typeface="Arial"/>
              <a:sym typeface="Arial"/>
            </a:endParaRPr>
          </a:p>
          <a:p>
            <a:pPr indent="0" lvl="1" marL="0" marR="0" rtl="0" algn="just">
              <a:spcBef>
                <a:spcPts val="0"/>
              </a:spcBef>
              <a:spcAft>
                <a:spcPts val="0"/>
              </a:spcAft>
              <a:buNone/>
            </a:pPr>
            <a:r>
              <a:t/>
            </a:r>
            <a:endParaRPr/>
          </a:p>
        </p:txBody>
      </p:sp>
      <p:grpSp>
        <p:nvGrpSpPr>
          <p:cNvPr id="316" name="Google Shape;316;p9"/>
          <p:cNvGrpSpPr/>
          <p:nvPr/>
        </p:nvGrpSpPr>
        <p:grpSpPr>
          <a:xfrm>
            <a:off x="7453438" y="302051"/>
            <a:ext cx="706382" cy="1331428"/>
            <a:chOff x="4318975" y="1083450"/>
            <a:chExt cx="529800" cy="591305"/>
          </a:xfrm>
        </p:grpSpPr>
        <p:sp>
          <p:nvSpPr>
            <p:cNvPr id="317" name="Google Shape;317;p9"/>
            <p:cNvSpPr/>
            <p:nvPr/>
          </p:nvSpPr>
          <p:spPr>
            <a:xfrm>
              <a:off x="4517129" y="1083455"/>
              <a:ext cx="133500" cy="591300"/>
            </a:xfrm>
            <a:prstGeom prst="rect">
              <a:avLst/>
            </a:prstGeom>
            <a:solidFill>
              <a:srgbClr val="561561"/>
            </a:solidFill>
            <a:ln cap="flat" cmpd="sng" w="9525">
              <a:solidFill>
                <a:srgbClr val="AE96D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318" name="Google Shape;318;p9"/>
            <p:cNvCxnSpPr/>
            <p:nvPr/>
          </p:nvCxnSpPr>
          <p:spPr>
            <a:xfrm rot="10800000">
              <a:off x="4318975" y="1083450"/>
              <a:ext cx="529800" cy="0"/>
            </a:xfrm>
            <a:prstGeom prst="straightConnector1">
              <a:avLst/>
            </a:prstGeom>
            <a:noFill/>
            <a:ln cap="flat" cmpd="sng" w="9525">
              <a:solidFill>
                <a:srgbClr val="AE96DF"/>
              </a:solidFill>
              <a:prstDash val="solid"/>
              <a:round/>
              <a:headEnd len="sm" w="sm" type="none"/>
              <a:tailEnd len="sm" w="sm" type="none"/>
            </a:ln>
          </p:spPr>
        </p:cxnSp>
      </p:grpSp>
      <p:sp>
        <p:nvSpPr>
          <p:cNvPr id="319" name="Google Shape;319;p9"/>
          <p:cNvSpPr txBox="1"/>
          <p:nvPr/>
        </p:nvSpPr>
        <p:spPr>
          <a:xfrm>
            <a:off x="8267517" y="42079"/>
            <a:ext cx="3637509" cy="367991"/>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s-CO" sz="1500">
                <a:solidFill>
                  <a:srgbClr val="561561"/>
                </a:solidFill>
                <a:latin typeface="Roboto"/>
                <a:ea typeface="Roboto"/>
                <a:cs typeface="Roboto"/>
                <a:sym typeface="Roboto"/>
              </a:rPr>
              <a:t>Binary Encoding</a:t>
            </a:r>
            <a:endParaRPr b="1" sz="1500">
              <a:solidFill>
                <a:srgbClr val="561561"/>
              </a:solidFill>
              <a:latin typeface="Roboto"/>
              <a:ea typeface="Roboto"/>
              <a:cs typeface="Roboto"/>
              <a:sym typeface="Roboto"/>
            </a:endParaRPr>
          </a:p>
        </p:txBody>
      </p:sp>
      <p:sp>
        <p:nvSpPr>
          <p:cNvPr id="320" name="Google Shape;320;p9"/>
          <p:cNvSpPr txBox="1"/>
          <p:nvPr/>
        </p:nvSpPr>
        <p:spPr>
          <a:xfrm>
            <a:off x="7895625" y="258000"/>
            <a:ext cx="3825104" cy="1231569"/>
          </a:xfrm>
          <a:prstGeom prst="rect">
            <a:avLst/>
          </a:prstGeom>
          <a:noFill/>
          <a:ln>
            <a:noFill/>
          </a:ln>
        </p:spPr>
        <p:txBody>
          <a:bodyPr anchorCtr="0" anchor="t" bIns="121900" lIns="121900" spcFirstLastPara="1" rIns="121900" wrap="square" tIns="121900">
            <a:noAutofit/>
          </a:bodyPr>
          <a:lstStyle/>
          <a:p>
            <a:pPr indent="0" lvl="0" marL="228600" rtl="0" algn="l">
              <a:lnSpc>
                <a:spcPct val="90000"/>
              </a:lnSpc>
              <a:spcBef>
                <a:spcPts val="1000"/>
              </a:spcBef>
              <a:spcAft>
                <a:spcPts val="0"/>
              </a:spcAft>
              <a:buNone/>
            </a:pPr>
            <a:r>
              <a:rPr lang="es-CO" sz="1500">
                <a:solidFill>
                  <a:schemeClr val="dk1"/>
                </a:solidFill>
                <a:latin typeface="Calibri"/>
                <a:ea typeface="Calibri"/>
                <a:cs typeface="Calibri"/>
                <a:sym typeface="Calibri"/>
              </a:rPr>
              <a:t>Este tipo de codificación transforma variables categóricas (como </a:t>
            </a:r>
            <a:r>
              <a:rPr b="1" i="1" lang="es-CO" sz="1500">
                <a:solidFill>
                  <a:schemeClr val="dk1"/>
                </a:solidFill>
                <a:latin typeface="Calibri"/>
                <a:ea typeface="Calibri"/>
                <a:cs typeface="Calibri"/>
                <a:sym typeface="Calibri"/>
              </a:rPr>
              <a:t>nombres de ciudades o departamentos</a:t>
            </a:r>
            <a:r>
              <a:rPr lang="es-CO" sz="1500">
                <a:solidFill>
                  <a:schemeClr val="dk1"/>
                </a:solidFill>
                <a:latin typeface="Calibri"/>
                <a:ea typeface="Calibri"/>
                <a:cs typeface="Calibri"/>
                <a:sym typeface="Calibri"/>
              </a:rPr>
              <a:t>) en una representación binaria que es más adecuada para ciertos algoritmos de aprendizaje automático, especialmente cuando hay muchas categorías.</a:t>
            </a:r>
            <a:endParaRPr sz="600">
              <a:solidFill>
                <a:srgbClr val="561561"/>
              </a:solidFill>
              <a:latin typeface="Roboto"/>
              <a:ea typeface="Roboto"/>
              <a:cs typeface="Roboto"/>
              <a:sym typeface="Roboto"/>
            </a:endParaRPr>
          </a:p>
        </p:txBody>
      </p:sp>
      <p:sp>
        <p:nvSpPr>
          <p:cNvPr id="321" name="Google Shape;321;p9"/>
          <p:cNvSpPr txBox="1"/>
          <p:nvPr/>
        </p:nvSpPr>
        <p:spPr>
          <a:xfrm>
            <a:off x="5499804" y="79000"/>
            <a:ext cx="1957551" cy="462388"/>
          </a:xfrm>
          <a:prstGeom prst="rect">
            <a:avLst/>
          </a:prstGeom>
          <a:noFill/>
          <a:ln>
            <a:noFill/>
          </a:ln>
        </p:spPr>
        <p:txBody>
          <a:bodyPr anchorCtr="0" anchor="t" bIns="121900" lIns="121900" spcFirstLastPara="1" rIns="121900" wrap="square" tIns="121900">
            <a:noAutofit/>
          </a:bodyPr>
          <a:lstStyle/>
          <a:p>
            <a:pPr indent="0" lvl="0" marL="0" rtl="0" algn="just">
              <a:lnSpc>
                <a:spcPct val="90000"/>
              </a:lnSpc>
              <a:spcBef>
                <a:spcPts val="1000"/>
              </a:spcBef>
              <a:spcAft>
                <a:spcPts val="0"/>
              </a:spcAft>
              <a:buClr>
                <a:schemeClr val="dk1"/>
              </a:buClr>
              <a:buSzPts val="1100"/>
              <a:buFont typeface="Arial"/>
              <a:buNone/>
            </a:pPr>
            <a:r>
              <a:t/>
            </a:r>
            <a:endParaRPr sz="700">
              <a:solidFill>
                <a:srgbClr val="561561"/>
              </a:solidFill>
              <a:latin typeface="Roboto"/>
              <a:ea typeface="Roboto"/>
              <a:cs typeface="Roboto"/>
              <a:sym typeface="Roboto"/>
            </a:endParaRPr>
          </a:p>
        </p:txBody>
      </p:sp>
      <p:grpSp>
        <p:nvGrpSpPr>
          <p:cNvPr id="322" name="Google Shape;322;p9"/>
          <p:cNvGrpSpPr/>
          <p:nvPr/>
        </p:nvGrpSpPr>
        <p:grpSpPr>
          <a:xfrm>
            <a:off x="7453438" y="1636509"/>
            <a:ext cx="706382" cy="1331304"/>
            <a:chOff x="4318975" y="1083450"/>
            <a:chExt cx="529800" cy="591250"/>
          </a:xfrm>
        </p:grpSpPr>
        <p:sp>
          <p:nvSpPr>
            <p:cNvPr id="323" name="Google Shape;323;p9"/>
            <p:cNvSpPr/>
            <p:nvPr/>
          </p:nvSpPr>
          <p:spPr>
            <a:xfrm>
              <a:off x="4517125" y="1086100"/>
              <a:ext cx="133500" cy="588600"/>
            </a:xfrm>
            <a:prstGeom prst="rect">
              <a:avLst/>
            </a:prstGeom>
            <a:solidFill>
              <a:srgbClr val="561561"/>
            </a:solidFill>
            <a:ln cap="flat" cmpd="sng" w="9525">
              <a:solidFill>
                <a:srgbClr val="AE96D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324" name="Google Shape;324;p9"/>
            <p:cNvCxnSpPr/>
            <p:nvPr/>
          </p:nvCxnSpPr>
          <p:spPr>
            <a:xfrm rot="10800000">
              <a:off x="4318975" y="1083450"/>
              <a:ext cx="529800" cy="0"/>
            </a:xfrm>
            <a:prstGeom prst="straightConnector1">
              <a:avLst/>
            </a:prstGeom>
            <a:noFill/>
            <a:ln cap="flat" cmpd="sng" w="9525">
              <a:solidFill>
                <a:srgbClr val="AE96DF"/>
              </a:solidFill>
              <a:prstDash val="solid"/>
              <a:round/>
              <a:headEnd len="sm" w="sm" type="none"/>
              <a:tailEnd len="sm" w="sm" type="none"/>
            </a:ln>
          </p:spPr>
        </p:cxnSp>
      </p:grpSp>
      <p:sp>
        <p:nvSpPr>
          <p:cNvPr id="325" name="Google Shape;325;p9"/>
          <p:cNvSpPr txBox="1"/>
          <p:nvPr/>
        </p:nvSpPr>
        <p:spPr>
          <a:xfrm>
            <a:off x="4990917" y="1376537"/>
            <a:ext cx="3637509" cy="367991"/>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s-CO" sz="1500">
                <a:solidFill>
                  <a:srgbClr val="561561"/>
                </a:solidFill>
                <a:latin typeface="Roboto"/>
                <a:ea typeface="Roboto"/>
                <a:cs typeface="Roboto"/>
                <a:sym typeface="Roboto"/>
              </a:rPr>
              <a:t>Escalamiento de los datos</a:t>
            </a:r>
            <a:endParaRPr b="1" sz="1500">
              <a:solidFill>
                <a:srgbClr val="561561"/>
              </a:solidFill>
              <a:latin typeface="Roboto"/>
              <a:ea typeface="Roboto"/>
              <a:cs typeface="Roboto"/>
              <a:sym typeface="Roboto"/>
            </a:endParaRPr>
          </a:p>
        </p:txBody>
      </p:sp>
      <p:sp>
        <p:nvSpPr>
          <p:cNvPr id="326" name="Google Shape;326;p9"/>
          <p:cNvSpPr txBox="1"/>
          <p:nvPr/>
        </p:nvSpPr>
        <p:spPr>
          <a:xfrm>
            <a:off x="4453473" y="1668650"/>
            <a:ext cx="3413115" cy="601185"/>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2100"/>
              </a:spcAft>
              <a:buNone/>
            </a:pPr>
            <a:r>
              <a:t/>
            </a:r>
            <a:endParaRPr>
              <a:solidFill>
                <a:schemeClr val="dk1"/>
              </a:solidFill>
              <a:latin typeface="Roboto"/>
              <a:ea typeface="Roboto"/>
              <a:cs typeface="Roboto"/>
              <a:sym typeface="Roboto"/>
            </a:endParaRPr>
          </a:p>
        </p:txBody>
      </p:sp>
      <p:grpSp>
        <p:nvGrpSpPr>
          <p:cNvPr id="327" name="Google Shape;327;p9"/>
          <p:cNvGrpSpPr/>
          <p:nvPr/>
        </p:nvGrpSpPr>
        <p:grpSpPr>
          <a:xfrm>
            <a:off x="4305117" y="4043398"/>
            <a:ext cx="4704309" cy="1595320"/>
            <a:chOff x="2371626" y="946003"/>
            <a:chExt cx="3528320" cy="1196520"/>
          </a:xfrm>
        </p:grpSpPr>
        <p:grpSp>
          <p:nvGrpSpPr>
            <p:cNvPr id="328" name="Google Shape;328;p9"/>
            <p:cNvGrpSpPr/>
            <p:nvPr/>
          </p:nvGrpSpPr>
          <p:grpSpPr>
            <a:xfrm>
              <a:off x="4732925" y="1142460"/>
              <a:ext cx="529800" cy="1000063"/>
              <a:chOff x="4318975" y="1084322"/>
              <a:chExt cx="529800" cy="592174"/>
            </a:xfrm>
          </p:grpSpPr>
          <p:sp>
            <p:nvSpPr>
              <p:cNvPr id="329" name="Google Shape;329;p9"/>
              <p:cNvSpPr/>
              <p:nvPr/>
            </p:nvSpPr>
            <p:spPr>
              <a:xfrm>
                <a:off x="4517129" y="1086096"/>
                <a:ext cx="133500" cy="590400"/>
              </a:xfrm>
              <a:prstGeom prst="rect">
                <a:avLst/>
              </a:prstGeom>
              <a:solidFill>
                <a:srgbClr val="C2C2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330" name="Google Shape;330;p9"/>
              <p:cNvCxnSpPr/>
              <p:nvPr/>
            </p:nvCxnSpPr>
            <p:spPr>
              <a:xfrm rot="10800000">
                <a:off x="4318975" y="1084322"/>
                <a:ext cx="529800" cy="0"/>
              </a:xfrm>
              <a:prstGeom prst="straightConnector1">
                <a:avLst/>
              </a:prstGeom>
              <a:noFill/>
              <a:ln cap="flat" cmpd="sng" w="9525">
                <a:solidFill>
                  <a:srgbClr val="C2C2C2"/>
                </a:solidFill>
                <a:prstDash val="solid"/>
                <a:round/>
                <a:headEnd len="sm" w="sm" type="none"/>
                <a:tailEnd len="sm" w="sm" type="none"/>
              </a:ln>
            </p:spPr>
          </p:cxnSp>
        </p:grpSp>
        <p:sp>
          <p:nvSpPr>
            <p:cNvPr id="331" name="Google Shape;331;p9"/>
            <p:cNvSpPr txBox="1"/>
            <p:nvPr/>
          </p:nvSpPr>
          <p:spPr>
            <a:xfrm>
              <a:off x="3171746" y="946003"/>
              <a:ext cx="2728200" cy="276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s-CO" sz="1500">
                  <a:solidFill>
                    <a:srgbClr val="858585"/>
                  </a:solidFill>
                  <a:latin typeface="Roboto"/>
                  <a:ea typeface="Roboto"/>
                  <a:cs typeface="Roboto"/>
                  <a:sym typeface="Roboto"/>
                </a:rPr>
                <a:t>Partición de los datos</a:t>
              </a:r>
              <a:endParaRPr b="1" sz="1500">
                <a:solidFill>
                  <a:srgbClr val="858585"/>
                </a:solidFill>
                <a:latin typeface="Roboto"/>
                <a:ea typeface="Roboto"/>
                <a:cs typeface="Roboto"/>
                <a:sym typeface="Roboto"/>
              </a:endParaRPr>
            </a:p>
          </p:txBody>
        </p:sp>
        <p:sp>
          <p:nvSpPr>
            <p:cNvPr id="332" name="Google Shape;332;p9"/>
            <p:cNvSpPr txBox="1"/>
            <p:nvPr/>
          </p:nvSpPr>
          <p:spPr>
            <a:xfrm>
              <a:off x="2371626" y="1222248"/>
              <a:ext cx="2728200" cy="410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s-CO" sz="1600">
                  <a:solidFill>
                    <a:srgbClr val="858585"/>
                  </a:solidFill>
                  <a:latin typeface="Roboto"/>
                  <a:ea typeface="Roboto"/>
                  <a:cs typeface="Roboto"/>
                  <a:sym typeface="Roboto"/>
                </a:rPr>
                <a:t>La partición se realizó con </a:t>
              </a:r>
              <a:r>
                <a:rPr lang="es-CO" sz="1600">
                  <a:solidFill>
                    <a:srgbClr val="858585"/>
                  </a:solidFill>
                  <a:latin typeface="Roboto"/>
                  <a:ea typeface="Roboto"/>
                  <a:cs typeface="Roboto"/>
                  <a:sym typeface="Roboto"/>
                </a:rPr>
                <a:t>base</a:t>
              </a:r>
              <a:r>
                <a:rPr lang="es-CO" sz="1600">
                  <a:solidFill>
                    <a:srgbClr val="858585"/>
                  </a:solidFill>
                  <a:latin typeface="Roboto"/>
                  <a:ea typeface="Roboto"/>
                  <a:cs typeface="Roboto"/>
                  <a:sym typeface="Roboto"/>
                </a:rPr>
                <a:t> en</a:t>
              </a:r>
              <a:r>
                <a:rPr lang="es-CO" sz="1600">
                  <a:solidFill>
                    <a:srgbClr val="858585"/>
                  </a:solidFill>
                  <a:latin typeface="Roboto"/>
                  <a:ea typeface="Roboto"/>
                  <a:cs typeface="Roboto"/>
                  <a:sym typeface="Roboto"/>
                </a:rPr>
                <a:t>:</a:t>
              </a:r>
              <a:endParaRPr sz="1600">
                <a:solidFill>
                  <a:srgbClr val="858585"/>
                </a:solidFill>
                <a:latin typeface="Roboto"/>
                <a:ea typeface="Roboto"/>
                <a:cs typeface="Roboto"/>
                <a:sym typeface="Roboto"/>
              </a:endParaRPr>
            </a:p>
            <a:p>
              <a:pPr indent="0" lvl="0" marL="0" rtl="0" algn="l">
                <a:lnSpc>
                  <a:spcPct val="115000"/>
                </a:lnSpc>
                <a:spcBef>
                  <a:spcPts val="0"/>
                </a:spcBef>
                <a:spcAft>
                  <a:spcPts val="0"/>
                </a:spcAft>
                <a:buNone/>
              </a:pPr>
              <a:r>
                <a:rPr lang="es-CO" sz="1600">
                  <a:solidFill>
                    <a:srgbClr val="858585"/>
                  </a:solidFill>
                  <a:latin typeface="Roboto"/>
                  <a:ea typeface="Roboto"/>
                  <a:cs typeface="Roboto"/>
                  <a:sym typeface="Roboto"/>
                </a:rPr>
                <a:t> 70% para entrenamiento</a:t>
              </a:r>
              <a:endParaRPr sz="1600">
                <a:solidFill>
                  <a:srgbClr val="858585"/>
                </a:solidFill>
                <a:latin typeface="Roboto"/>
                <a:ea typeface="Roboto"/>
                <a:cs typeface="Roboto"/>
                <a:sym typeface="Roboto"/>
              </a:endParaRPr>
            </a:p>
            <a:p>
              <a:pPr indent="0" lvl="0" marL="0" rtl="0" algn="l">
                <a:lnSpc>
                  <a:spcPct val="115000"/>
                </a:lnSpc>
                <a:spcBef>
                  <a:spcPts val="0"/>
                </a:spcBef>
                <a:spcAft>
                  <a:spcPts val="2100"/>
                </a:spcAft>
                <a:buNone/>
              </a:pPr>
              <a:r>
                <a:rPr lang="es-CO" sz="1600">
                  <a:solidFill>
                    <a:srgbClr val="858585"/>
                  </a:solidFill>
                  <a:latin typeface="Roboto"/>
                  <a:ea typeface="Roboto"/>
                  <a:cs typeface="Roboto"/>
                  <a:sym typeface="Roboto"/>
                </a:rPr>
                <a:t> 30% para prueba</a:t>
              </a:r>
              <a:endParaRPr sz="1600">
                <a:solidFill>
                  <a:srgbClr val="858585"/>
                </a:solidFill>
                <a:latin typeface="Roboto"/>
                <a:ea typeface="Roboto"/>
                <a:cs typeface="Roboto"/>
                <a:sym typeface="Roboto"/>
              </a:endParaRPr>
            </a:p>
          </p:txBody>
        </p:sp>
      </p:grpSp>
      <p:pic>
        <p:nvPicPr>
          <p:cNvPr id="333" name="Google Shape;333;p9"/>
          <p:cNvPicPr preferRelativeResize="0"/>
          <p:nvPr/>
        </p:nvPicPr>
        <p:blipFill>
          <a:blip r:embed="rId4">
            <a:alphaModFix/>
          </a:blip>
          <a:stretch>
            <a:fillRect/>
          </a:stretch>
        </p:blipFill>
        <p:spPr>
          <a:xfrm>
            <a:off x="283575" y="1425100"/>
            <a:ext cx="3925774" cy="2478725"/>
          </a:xfrm>
          <a:prstGeom prst="rect">
            <a:avLst/>
          </a:prstGeom>
          <a:noFill/>
          <a:ln>
            <a:noFill/>
          </a:ln>
        </p:spPr>
      </p:pic>
      <p:grpSp>
        <p:nvGrpSpPr>
          <p:cNvPr id="334" name="Google Shape;334;p9"/>
          <p:cNvGrpSpPr/>
          <p:nvPr/>
        </p:nvGrpSpPr>
        <p:grpSpPr>
          <a:xfrm>
            <a:off x="7453438" y="2708995"/>
            <a:ext cx="4451589" cy="1591276"/>
            <a:chOff x="4732925" y="946003"/>
            <a:chExt cx="3338775" cy="1193487"/>
          </a:xfrm>
        </p:grpSpPr>
        <p:grpSp>
          <p:nvGrpSpPr>
            <p:cNvPr id="335" name="Google Shape;335;p9"/>
            <p:cNvGrpSpPr/>
            <p:nvPr/>
          </p:nvGrpSpPr>
          <p:grpSpPr>
            <a:xfrm>
              <a:off x="4732925" y="1142460"/>
              <a:ext cx="529800" cy="997030"/>
              <a:chOff x="4318975" y="1084322"/>
              <a:chExt cx="529800" cy="590378"/>
            </a:xfrm>
          </p:grpSpPr>
          <p:sp>
            <p:nvSpPr>
              <p:cNvPr id="336" name="Google Shape;336;p9"/>
              <p:cNvSpPr/>
              <p:nvPr/>
            </p:nvSpPr>
            <p:spPr>
              <a:xfrm>
                <a:off x="4517125" y="1086100"/>
                <a:ext cx="133500" cy="588600"/>
              </a:xfrm>
              <a:prstGeom prst="rect">
                <a:avLst/>
              </a:prstGeom>
              <a:solidFill>
                <a:srgbClr val="C2C2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337" name="Google Shape;337;p9"/>
              <p:cNvCxnSpPr/>
              <p:nvPr/>
            </p:nvCxnSpPr>
            <p:spPr>
              <a:xfrm rot="10800000">
                <a:off x="4318975" y="1084322"/>
                <a:ext cx="529800" cy="0"/>
              </a:xfrm>
              <a:prstGeom prst="straightConnector1">
                <a:avLst/>
              </a:prstGeom>
              <a:noFill/>
              <a:ln cap="flat" cmpd="sng" w="9525">
                <a:solidFill>
                  <a:srgbClr val="C2C2C2"/>
                </a:solidFill>
                <a:prstDash val="solid"/>
                <a:round/>
                <a:headEnd len="sm" w="sm" type="none"/>
                <a:tailEnd len="sm" w="sm" type="none"/>
              </a:ln>
            </p:spPr>
          </p:cxnSp>
        </p:grpSp>
        <p:sp>
          <p:nvSpPr>
            <p:cNvPr id="338" name="Google Shape;338;p9"/>
            <p:cNvSpPr txBox="1"/>
            <p:nvPr/>
          </p:nvSpPr>
          <p:spPr>
            <a:xfrm>
              <a:off x="5343500" y="946003"/>
              <a:ext cx="2728200" cy="276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s-CO" sz="1500">
                  <a:solidFill>
                    <a:srgbClr val="858585"/>
                  </a:solidFill>
                  <a:latin typeface="Roboto"/>
                  <a:ea typeface="Roboto"/>
                  <a:cs typeface="Roboto"/>
                  <a:sym typeface="Roboto"/>
                </a:rPr>
                <a:t>Varianza Acumulada</a:t>
              </a:r>
              <a:endParaRPr b="1" sz="1500">
                <a:solidFill>
                  <a:srgbClr val="858585"/>
                </a:solidFill>
                <a:latin typeface="Roboto"/>
                <a:ea typeface="Roboto"/>
                <a:cs typeface="Roboto"/>
                <a:sym typeface="Roboto"/>
              </a:endParaRPr>
            </a:p>
          </p:txBody>
        </p:sp>
      </p:grpSp>
      <p:sp>
        <p:nvSpPr>
          <p:cNvPr id="339" name="Google Shape;339;p9"/>
          <p:cNvSpPr txBox="1"/>
          <p:nvPr/>
        </p:nvSpPr>
        <p:spPr>
          <a:xfrm>
            <a:off x="8048025" y="2925000"/>
            <a:ext cx="4175100" cy="2085300"/>
          </a:xfrm>
          <a:prstGeom prst="rect">
            <a:avLst/>
          </a:prstGeom>
          <a:noFill/>
          <a:ln>
            <a:noFill/>
          </a:ln>
        </p:spPr>
        <p:txBody>
          <a:bodyPr anchorCtr="0" anchor="t" bIns="121900" lIns="121900" spcFirstLastPara="1" rIns="121900" wrap="square" tIns="121900">
            <a:noAutofit/>
          </a:bodyPr>
          <a:lstStyle/>
          <a:p>
            <a:pPr indent="0" lvl="0" marL="228600" rtl="0" algn="l">
              <a:lnSpc>
                <a:spcPct val="90000"/>
              </a:lnSpc>
              <a:spcBef>
                <a:spcPts val="1000"/>
              </a:spcBef>
              <a:spcAft>
                <a:spcPts val="0"/>
              </a:spcAft>
              <a:buNone/>
            </a:pPr>
            <a:r>
              <a:rPr lang="es-CO" sz="1500">
                <a:solidFill>
                  <a:schemeClr val="dk1"/>
                </a:solidFill>
                <a:latin typeface="Calibri"/>
                <a:ea typeface="Calibri"/>
                <a:cs typeface="Calibri"/>
                <a:sym typeface="Calibri"/>
              </a:rPr>
              <a:t>*La varianza acumulada es útil para reducir la dimensionalidad de los datos y optimizar el modelo de agrupación.</a:t>
            </a:r>
            <a:endParaRPr sz="1500">
              <a:solidFill>
                <a:schemeClr val="dk1"/>
              </a:solidFill>
              <a:latin typeface="Calibri"/>
              <a:ea typeface="Calibri"/>
              <a:cs typeface="Calibri"/>
              <a:sym typeface="Calibri"/>
            </a:endParaRPr>
          </a:p>
          <a:p>
            <a:pPr indent="0" lvl="0" marL="228600" rtl="0" algn="l">
              <a:lnSpc>
                <a:spcPct val="90000"/>
              </a:lnSpc>
              <a:spcBef>
                <a:spcPts val="1000"/>
              </a:spcBef>
              <a:spcAft>
                <a:spcPts val="0"/>
              </a:spcAft>
              <a:buNone/>
            </a:pPr>
            <a:r>
              <a:rPr lang="es-CO" sz="1500">
                <a:solidFill>
                  <a:schemeClr val="dk1"/>
                </a:solidFill>
                <a:latin typeface="Calibri"/>
                <a:ea typeface="Calibri"/>
                <a:cs typeface="Calibri"/>
                <a:sym typeface="Calibri"/>
              </a:rPr>
              <a:t>*Para el modelo se tomaron los datos que  explican hasta el 80% de la varianza acumulada.</a:t>
            </a:r>
            <a:endParaRPr sz="1500">
              <a:solidFill>
                <a:schemeClr val="dk1"/>
              </a:solidFill>
              <a:latin typeface="Calibri"/>
              <a:ea typeface="Calibri"/>
              <a:cs typeface="Calibri"/>
              <a:sym typeface="Calibri"/>
            </a:endParaRPr>
          </a:p>
          <a:p>
            <a:pPr indent="0" lvl="0" marL="228600" rtl="0" algn="l">
              <a:lnSpc>
                <a:spcPct val="90000"/>
              </a:lnSpc>
              <a:spcBef>
                <a:spcPts val="1000"/>
              </a:spcBef>
              <a:spcAft>
                <a:spcPts val="0"/>
              </a:spcAft>
              <a:buNone/>
            </a:pPr>
            <a:r>
              <a:rPr lang="es-CO" sz="1500">
                <a:solidFill>
                  <a:schemeClr val="dk1"/>
                </a:solidFill>
                <a:latin typeface="Calibri"/>
                <a:ea typeface="Calibri"/>
                <a:cs typeface="Calibri"/>
                <a:sym typeface="Calibri"/>
              </a:rPr>
              <a:t>*Este proceso optimiza los datos para el modelo de agrupación.</a:t>
            </a:r>
            <a:endParaRPr sz="600">
              <a:solidFill>
                <a:srgbClr val="561561"/>
              </a:solidFill>
              <a:latin typeface="Roboto"/>
              <a:ea typeface="Roboto"/>
              <a:cs typeface="Roboto"/>
              <a:sym typeface="Roboto"/>
            </a:endParaRPr>
          </a:p>
        </p:txBody>
      </p:sp>
      <p:sp>
        <p:nvSpPr>
          <p:cNvPr id="340" name="Google Shape;340;p9"/>
          <p:cNvSpPr txBox="1"/>
          <p:nvPr/>
        </p:nvSpPr>
        <p:spPr>
          <a:xfrm>
            <a:off x="4314225" y="1553400"/>
            <a:ext cx="3302700" cy="1231500"/>
          </a:xfrm>
          <a:prstGeom prst="rect">
            <a:avLst/>
          </a:prstGeom>
          <a:noFill/>
          <a:ln>
            <a:noFill/>
          </a:ln>
        </p:spPr>
        <p:txBody>
          <a:bodyPr anchorCtr="0" anchor="t" bIns="121900" lIns="121900" spcFirstLastPara="1" rIns="121900" wrap="square" tIns="121900">
            <a:noAutofit/>
          </a:bodyPr>
          <a:lstStyle/>
          <a:p>
            <a:pPr indent="0" lvl="0" marL="228600" rtl="0" algn="r">
              <a:lnSpc>
                <a:spcPct val="90000"/>
              </a:lnSpc>
              <a:spcBef>
                <a:spcPts val="1000"/>
              </a:spcBef>
              <a:spcAft>
                <a:spcPts val="0"/>
              </a:spcAft>
              <a:buNone/>
            </a:pPr>
            <a:r>
              <a:rPr lang="es-CO" sz="1500">
                <a:solidFill>
                  <a:schemeClr val="dk1"/>
                </a:solidFill>
                <a:latin typeface="Calibri"/>
                <a:ea typeface="Calibri"/>
                <a:cs typeface="Calibri"/>
                <a:sym typeface="Calibri"/>
              </a:rPr>
              <a:t>El escalamiento ayuda a ajustar las variables a un rango similar, generalmente entre 0 y 1 o con una media de 0 y distorsión estándar de 1.</a:t>
            </a:r>
            <a:endParaRPr sz="600">
              <a:solidFill>
                <a:srgbClr val="56156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descr="A screenshot of a computer&#10;&#10;Description automatically generated" id="345" name="Google Shape;345;g2d5489bd4e4_0_347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46" name="Google Shape;346;g2d5489bd4e4_0_3475"/>
          <p:cNvPicPr preferRelativeResize="0"/>
          <p:nvPr/>
        </p:nvPicPr>
        <p:blipFill>
          <a:blip r:embed="rId4">
            <a:alphaModFix/>
          </a:blip>
          <a:stretch>
            <a:fillRect/>
          </a:stretch>
        </p:blipFill>
        <p:spPr>
          <a:xfrm>
            <a:off x="6773500" y="1019600"/>
            <a:ext cx="5133251" cy="2787200"/>
          </a:xfrm>
          <a:prstGeom prst="rect">
            <a:avLst/>
          </a:prstGeom>
          <a:noFill/>
          <a:ln>
            <a:noFill/>
          </a:ln>
        </p:spPr>
      </p:pic>
      <p:sp>
        <p:nvSpPr>
          <p:cNvPr id="347" name="Google Shape;347;g2d5489bd4e4_0_3475"/>
          <p:cNvSpPr txBox="1"/>
          <p:nvPr>
            <p:ph idx="1" type="body"/>
          </p:nvPr>
        </p:nvSpPr>
        <p:spPr>
          <a:xfrm>
            <a:off x="615875" y="3544925"/>
            <a:ext cx="10010400" cy="1910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800"/>
              <a:buNone/>
            </a:pPr>
            <a:r>
              <a:t/>
            </a:r>
            <a:endParaRPr sz="1800"/>
          </a:p>
          <a:p>
            <a:pPr indent="0" lvl="0" marL="0" rtl="0" algn="just">
              <a:lnSpc>
                <a:spcPct val="130000"/>
              </a:lnSpc>
              <a:spcBef>
                <a:spcPts val="0"/>
              </a:spcBef>
              <a:spcAft>
                <a:spcPts val="0"/>
              </a:spcAft>
              <a:buNone/>
            </a:pPr>
            <a:r>
              <a:rPr b="1" lang="es-CO" sz="2400">
                <a:solidFill>
                  <a:srgbClr val="A08EF1"/>
                </a:solidFill>
                <a:latin typeface="Arial"/>
                <a:ea typeface="Arial"/>
                <a:cs typeface="Arial"/>
                <a:sym typeface="Arial"/>
              </a:rPr>
              <a:t>Perspectivas clave y desigualdades regionales</a:t>
            </a:r>
            <a:endParaRPr sz="2400"/>
          </a:p>
          <a:p>
            <a:pPr indent="-228600" lvl="0" marL="228600" rtl="0" algn="just">
              <a:spcBef>
                <a:spcPts val="1000"/>
              </a:spcBef>
              <a:spcAft>
                <a:spcPts val="0"/>
              </a:spcAft>
              <a:buSzPts val="1800"/>
              <a:buChar char="•"/>
            </a:pPr>
            <a:r>
              <a:rPr lang="es-CO" sz="1800"/>
              <a:t>Se identificaron regiones con acceso limitado a Internet y menor desarrollo socioeconómico.</a:t>
            </a:r>
            <a:endParaRPr/>
          </a:p>
          <a:p>
            <a:pPr indent="-228600" lvl="0" marL="228600" rtl="0" algn="just">
              <a:spcBef>
                <a:spcPts val="1000"/>
              </a:spcBef>
              <a:spcAft>
                <a:spcPts val="0"/>
              </a:spcAft>
              <a:buSzPts val="1800"/>
              <a:buChar char="•"/>
            </a:pPr>
            <a:r>
              <a:rPr lang="es-CO" sz="1800"/>
              <a:t>Se destacaron áreas de impacto potenciales para las políticas públicas para mejorar la conectividad a Internet y reducir la desigualdad.</a:t>
            </a:r>
            <a:endParaRPr b="1" sz="3000">
              <a:solidFill>
                <a:srgbClr val="A08EF1"/>
              </a:solidFill>
              <a:latin typeface="Arial"/>
              <a:ea typeface="Arial"/>
              <a:cs typeface="Arial"/>
              <a:sym typeface="Arial"/>
            </a:endParaRPr>
          </a:p>
          <a:p>
            <a:pPr indent="0" lvl="0" marL="0" rtl="0" algn="l">
              <a:lnSpc>
                <a:spcPct val="90000"/>
              </a:lnSpc>
              <a:spcBef>
                <a:spcPts val="1000"/>
              </a:spcBef>
              <a:spcAft>
                <a:spcPts val="0"/>
              </a:spcAft>
              <a:buClr>
                <a:schemeClr val="dk1"/>
              </a:buClr>
              <a:buSzPts val="1800"/>
              <a:buNone/>
            </a:pPr>
            <a:r>
              <a:t/>
            </a:r>
            <a:endParaRPr sz="1800"/>
          </a:p>
        </p:txBody>
      </p:sp>
      <p:sp>
        <p:nvSpPr>
          <p:cNvPr id="348" name="Google Shape;348;g2d5489bd4e4_0_3475"/>
          <p:cNvSpPr txBox="1"/>
          <p:nvPr/>
        </p:nvSpPr>
        <p:spPr>
          <a:xfrm>
            <a:off x="615875" y="1182975"/>
            <a:ext cx="6069600" cy="21486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1000"/>
              </a:spcBef>
              <a:spcAft>
                <a:spcPts val="0"/>
              </a:spcAft>
              <a:buNone/>
            </a:pPr>
            <a:r>
              <a:rPr b="1" lang="es-CO" sz="2400">
                <a:solidFill>
                  <a:srgbClr val="A08EF1"/>
                </a:solidFill>
              </a:rPr>
              <a:t>Modelo de agrupamiento: K-means</a:t>
            </a:r>
            <a:endParaRPr b="1" sz="2400">
              <a:solidFill>
                <a:srgbClr val="A08EF1"/>
              </a:solidFill>
            </a:endParaRPr>
          </a:p>
          <a:p>
            <a:pPr indent="-228600" lvl="0" marL="228600" rtl="0" algn="l">
              <a:lnSpc>
                <a:spcPct val="90000"/>
              </a:lnSpc>
              <a:spcBef>
                <a:spcPts val="1000"/>
              </a:spcBef>
              <a:spcAft>
                <a:spcPts val="0"/>
              </a:spcAft>
              <a:buClr>
                <a:schemeClr val="dk1"/>
              </a:buClr>
              <a:buSzPts val="1800"/>
              <a:buChar char="•"/>
            </a:pPr>
            <a:r>
              <a:rPr b="1" lang="es-CO" sz="1800">
                <a:solidFill>
                  <a:schemeClr val="dk1"/>
                </a:solidFill>
                <a:latin typeface="Calibri"/>
                <a:ea typeface="Calibri"/>
                <a:cs typeface="Calibri"/>
                <a:sym typeface="Calibri"/>
              </a:rPr>
              <a:t>Objetivo</a:t>
            </a:r>
            <a:r>
              <a:rPr lang="es-CO" sz="1800">
                <a:solidFill>
                  <a:schemeClr val="dk1"/>
                </a:solidFill>
                <a:latin typeface="Calibri"/>
                <a:ea typeface="Calibri"/>
                <a:cs typeface="Calibri"/>
                <a:sym typeface="Calibri"/>
              </a:rPr>
              <a:t> : Agrupar regiones por similitud socioeconómica y nivel de conectividad.</a:t>
            </a:r>
            <a:endParaRPr sz="2800">
              <a:solidFill>
                <a:schemeClr val="dk1"/>
              </a:solidFill>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1800"/>
              <a:buChar char="•"/>
            </a:pPr>
            <a:r>
              <a:rPr b="1" lang="es-CO" sz="1800">
                <a:solidFill>
                  <a:schemeClr val="dk1"/>
                </a:solidFill>
                <a:latin typeface="Calibri"/>
                <a:ea typeface="Calibri"/>
                <a:cs typeface="Calibri"/>
                <a:sym typeface="Calibri"/>
              </a:rPr>
              <a:t>Algoritmo</a:t>
            </a:r>
            <a:r>
              <a:rPr lang="es-CO" sz="1800">
                <a:solidFill>
                  <a:schemeClr val="dk1"/>
                </a:solidFill>
                <a:latin typeface="Calibri"/>
                <a:ea typeface="Calibri"/>
                <a:cs typeface="Calibri"/>
                <a:sym typeface="Calibri"/>
              </a:rPr>
              <a:t> : K-Means y agrupamiento jerárquico.</a:t>
            </a:r>
            <a:endParaRPr sz="2800">
              <a:solidFill>
                <a:schemeClr val="dk1"/>
              </a:solidFill>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1800"/>
              <a:buChar char="•"/>
            </a:pPr>
            <a:r>
              <a:rPr b="1" lang="es-CO" sz="1800">
                <a:solidFill>
                  <a:schemeClr val="dk1"/>
                </a:solidFill>
                <a:latin typeface="Calibri"/>
                <a:ea typeface="Calibri"/>
                <a:cs typeface="Calibri"/>
                <a:sym typeface="Calibri"/>
              </a:rPr>
              <a:t>Métricas clave</a:t>
            </a:r>
            <a:r>
              <a:rPr lang="es-CO" sz="1800">
                <a:solidFill>
                  <a:schemeClr val="dk1"/>
                </a:solidFill>
                <a:latin typeface="Calibri"/>
                <a:ea typeface="Calibri"/>
                <a:cs typeface="Calibri"/>
                <a:sym typeface="Calibri"/>
              </a:rPr>
              <a:t> : Uso del Internet, Acceso a internet, Alfabetismo, ingresos, desempleo, tasa de pobreza.</a:t>
            </a:r>
            <a:endParaRPr/>
          </a:p>
        </p:txBody>
      </p:sp>
      <p:sp>
        <p:nvSpPr>
          <p:cNvPr id="349" name="Google Shape;349;g2d5489bd4e4_0_3475"/>
          <p:cNvSpPr txBox="1"/>
          <p:nvPr/>
        </p:nvSpPr>
        <p:spPr>
          <a:xfrm>
            <a:off x="2645422" y="250100"/>
            <a:ext cx="6169200" cy="769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3000">
                <a:solidFill>
                  <a:srgbClr val="A08EF1"/>
                </a:solidFill>
                <a:latin typeface="Arial"/>
                <a:ea typeface="Arial"/>
                <a:cs typeface="Arial"/>
                <a:sym typeface="Arial"/>
              </a:rPr>
              <a:t>Modelado de los datos</a:t>
            </a:r>
            <a:r>
              <a:rPr b="1" lang="es-CO" sz="1800">
                <a:solidFill>
                  <a:srgbClr val="A08EF1"/>
                </a:solidFill>
                <a:latin typeface="Arial"/>
                <a:ea typeface="Arial"/>
                <a:cs typeface="Arial"/>
                <a:sym typeface="Arial"/>
              </a:rPr>
              <a:t> </a:t>
            </a:r>
            <a:endParaRPr b="1" sz="1800">
              <a:solidFill>
                <a:srgbClr val="A08EF1"/>
              </a:solidFill>
              <a:latin typeface="Arial"/>
              <a:ea typeface="Arial"/>
              <a:cs typeface="Arial"/>
              <a:sym typeface="Arial"/>
            </a:endParaRPr>
          </a:p>
          <a:p>
            <a:pPr indent="0" lvl="1" marL="0" marR="0" rtl="0" algn="just">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descr="A screenshot of a computer&#10;&#10;Description automatically generated" id="354" name="Google Shape;354;g2d5489bd4e4_0_383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55" name="Google Shape;355;g2d5489bd4e4_0_3831"/>
          <p:cNvSpPr txBox="1"/>
          <p:nvPr/>
        </p:nvSpPr>
        <p:spPr>
          <a:xfrm>
            <a:off x="311075" y="1030575"/>
            <a:ext cx="6211200" cy="48537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1000"/>
              </a:spcBef>
              <a:spcAft>
                <a:spcPts val="0"/>
              </a:spcAft>
              <a:buNone/>
            </a:pPr>
            <a:r>
              <a:rPr b="1" lang="es-CO" sz="2400">
                <a:solidFill>
                  <a:srgbClr val="A08EF1"/>
                </a:solidFill>
              </a:rPr>
              <a:t>Análisis de Componentes Principales (PCA)</a:t>
            </a:r>
            <a:endParaRPr b="1" sz="2400">
              <a:solidFill>
                <a:srgbClr val="A08EF1"/>
              </a:solidFill>
            </a:endParaRPr>
          </a:p>
          <a:p>
            <a:pPr indent="-228600" lvl="0" marL="228600" rtl="0" algn="just">
              <a:lnSpc>
                <a:spcPct val="90000"/>
              </a:lnSpc>
              <a:spcBef>
                <a:spcPts val="1000"/>
              </a:spcBef>
              <a:spcAft>
                <a:spcPts val="0"/>
              </a:spcAft>
              <a:buClr>
                <a:schemeClr val="dk1"/>
              </a:buClr>
              <a:buSzPts val="1800"/>
              <a:buChar char="•"/>
            </a:pPr>
            <a:r>
              <a:rPr lang="es-CO" sz="1800">
                <a:solidFill>
                  <a:schemeClr val="dk1"/>
                </a:solidFill>
                <a:latin typeface="Calibri"/>
                <a:ea typeface="Calibri"/>
                <a:cs typeface="Calibri"/>
                <a:sym typeface="Calibri"/>
              </a:rPr>
              <a:t>El PCA es una técnica efectiva para reducir la dimensionalidad de los datos, lo cual puede mejorar el rendimiento de los modelos al eliminar redundancias y reducir el ruido, especialmente en conjuntos de datos con muchas características.</a:t>
            </a:r>
            <a:endParaRPr sz="1800">
              <a:solidFill>
                <a:schemeClr val="dk1"/>
              </a:solidFill>
              <a:latin typeface="Calibri"/>
              <a:ea typeface="Calibri"/>
              <a:cs typeface="Calibri"/>
              <a:sym typeface="Calibri"/>
            </a:endParaRPr>
          </a:p>
          <a:p>
            <a:pPr indent="-228600" lvl="0" marL="228600" rtl="0" algn="just">
              <a:lnSpc>
                <a:spcPct val="90000"/>
              </a:lnSpc>
              <a:spcBef>
                <a:spcPts val="1000"/>
              </a:spcBef>
              <a:spcAft>
                <a:spcPts val="0"/>
              </a:spcAft>
              <a:buClr>
                <a:schemeClr val="dk1"/>
              </a:buClr>
              <a:buSzPts val="1800"/>
              <a:buFont typeface="Calibri"/>
              <a:buChar char="•"/>
            </a:pPr>
            <a:r>
              <a:rPr lang="es-CO" sz="1800">
                <a:solidFill>
                  <a:schemeClr val="dk1"/>
                </a:solidFill>
                <a:latin typeface="Calibri"/>
                <a:ea typeface="Calibri"/>
                <a:cs typeface="Calibri"/>
                <a:sym typeface="Calibri"/>
              </a:rPr>
              <a:t>A parti dos componentes principales (n_components = 2), se representa el conjunto de datos en dos dimensiones, capturando la mayor cantidad de información posible con menos variables.</a:t>
            </a:r>
            <a:endParaRPr sz="1800">
              <a:solidFill>
                <a:schemeClr val="dk1"/>
              </a:solidFill>
              <a:latin typeface="Calibri"/>
              <a:ea typeface="Calibri"/>
              <a:cs typeface="Calibri"/>
              <a:sym typeface="Calibri"/>
            </a:endParaRPr>
          </a:p>
          <a:p>
            <a:pPr indent="-228600" lvl="0" marL="228600" rtl="0" algn="just">
              <a:lnSpc>
                <a:spcPct val="90000"/>
              </a:lnSpc>
              <a:spcBef>
                <a:spcPts val="1000"/>
              </a:spcBef>
              <a:spcAft>
                <a:spcPts val="0"/>
              </a:spcAft>
              <a:buClr>
                <a:schemeClr val="dk1"/>
              </a:buClr>
              <a:buSzPts val="1800"/>
              <a:buFont typeface="Calibri"/>
              <a:buChar char="•"/>
            </a:pPr>
            <a:r>
              <a:rPr lang="es-CO" sz="1800">
                <a:solidFill>
                  <a:schemeClr val="dk1"/>
                </a:solidFill>
                <a:latin typeface="Calibri"/>
                <a:ea typeface="Calibri"/>
                <a:cs typeface="Calibri"/>
                <a:sym typeface="Calibri"/>
              </a:rPr>
              <a:t>En conjunto, estos dos componentes explican alrededor del 60.2% de la varianza total. Esto significa que más de la mitad de la información original está conservada en los datos reducidos.</a:t>
            </a:r>
            <a:endParaRPr sz="1800">
              <a:solidFill>
                <a:schemeClr val="dk1"/>
              </a:solidFill>
              <a:latin typeface="Calibri"/>
              <a:ea typeface="Calibri"/>
              <a:cs typeface="Calibri"/>
              <a:sym typeface="Calibri"/>
            </a:endParaRPr>
          </a:p>
          <a:p>
            <a:pPr indent="0" lvl="0" marL="0" rtl="0" algn="just">
              <a:lnSpc>
                <a:spcPct val="90000"/>
              </a:lnSpc>
              <a:spcBef>
                <a:spcPts val="1000"/>
              </a:spcBef>
              <a:spcAft>
                <a:spcPts val="0"/>
              </a:spcAft>
              <a:buNone/>
            </a:pPr>
            <a:r>
              <a:t/>
            </a:r>
            <a:endParaRPr sz="1800">
              <a:solidFill>
                <a:schemeClr val="dk1"/>
              </a:solidFill>
              <a:latin typeface="Calibri"/>
              <a:ea typeface="Calibri"/>
              <a:cs typeface="Calibri"/>
              <a:sym typeface="Calibri"/>
            </a:endParaRPr>
          </a:p>
        </p:txBody>
      </p:sp>
      <p:sp>
        <p:nvSpPr>
          <p:cNvPr id="356" name="Google Shape;356;g2d5489bd4e4_0_3831"/>
          <p:cNvSpPr txBox="1"/>
          <p:nvPr/>
        </p:nvSpPr>
        <p:spPr>
          <a:xfrm>
            <a:off x="2627797" y="261075"/>
            <a:ext cx="6169200" cy="769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3000">
                <a:solidFill>
                  <a:srgbClr val="A08EF1"/>
                </a:solidFill>
                <a:latin typeface="Arial"/>
                <a:ea typeface="Arial"/>
                <a:cs typeface="Arial"/>
                <a:sym typeface="Arial"/>
              </a:rPr>
              <a:t>Modelado de los datos</a:t>
            </a:r>
            <a:r>
              <a:rPr b="1" lang="es-CO" sz="1800">
                <a:solidFill>
                  <a:srgbClr val="A08EF1"/>
                </a:solidFill>
                <a:latin typeface="Arial"/>
                <a:ea typeface="Arial"/>
                <a:cs typeface="Arial"/>
                <a:sym typeface="Arial"/>
              </a:rPr>
              <a:t> </a:t>
            </a:r>
            <a:endParaRPr b="1" sz="1800">
              <a:solidFill>
                <a:srgbClr val="A08EF1"/>
              </a:solidFill>
              <a:latin typeface="Arial"/>
              <a:ea typeface="Arial"/>
              <a:cs typeface="Arial"/>
              <a:sym typeface="Arial"/>
            </a:endParaRPr>
          </a:p>
          <a:p>
            <a:pPr indent="0" lvl="1" marL="0" marR="0" rtl="0" algn="just">
              <a:spcBef>
                <a:spcPts val="0"/>
              </a:spcBef>
              <a:spcAft>
                <a:spcPts val="0"/>
              </a:spcAft>
              <a:buNone/>
            </a:pPr>
            <a:r>
              <a:t/>
            </a:r>
            <a:endParaRPr/>
          </a:p>
        </p:txBody>
      </p:sp>
      <p:pic>
        <p:nvPicPr>
          <p:cNvPr id="357" name="Google Shape;357;g2d5489bd4e4_0_3831"/>
          <p:cNvPicPr preferRelativeResize="0"/>
          <p:nvPr/>
        </p:nvPicPr>
        <p:blipFill>
          <a:blip r:embed="rId4">
            <a:alphaModFix/>
          </a:blip>
          <a:stretch>
            <a:fillRect/>
          </a:stretch>
        </p:blipFill>
        <p:spPr>
          <a:xfrm>
            <a:off x="6826922" y="1667750"/>
            <a:ext cx="5161025" cy="4097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descr="A screenshot of a computer&#10;&#10;Description automatically generated" id="362" name="Google Shape;362;g2d53513e707_0_6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63" name="Google Shape;363;g2d53513e707_0_60"/>
          <p:cNvPicPr preferRelativeResize="0"/>
          <p:nvPr/>
        </p:nvPicPr>
        <p:blipFill>
          <a:blip r:embed="rId4">
            <a:alphaModFix/>
          </a:blip>
          <a:stretch>
            <a:fillRect/>
          </a:stretch>
        </p:blipFill>
        <p:spPr>
          <a:xfrm>
            <a:off x="6075825" y="450475"/>
            <a:ext cx="5610225" cy="5610225"/>
          </a:xfrm>
          <a:prstGeom prst="rect">
            <a:avLst/>
          </a:prstGeom>
          <a:noFill/>
          <a:ln>
            <a:noFill/>
          </a:ln>
        </p:spPr>
      </p:pic>
      <p:sp>
        <p:nvSpPr>
          <p:cNvPr id="364" name="Google Shape;364;g2d53513e707_0_60"/>
          <p:cNvSpPr txBox="1"/>
          <p:nvPr/>
        </p:nvSpPr>
        <p:spPr>
          <a:xfrm>
            <a:off x="619275" y="1479825"/>
            <a:ext cx="5035200" cy="461700"/>
          </a:xfrm>
          <a:prstGeom prst="rect">
            <a:avLst/>
          </a:prstGeom>
          <a:noFill/>
          <a:ln>
            <a:noFill/>
          </a:ln>
        </p:spPr>
        <p:txBody>
          <a:bodyPr anchorCtr="0" anchor="t" bIns="91425" lIns="91425" spcFirstLastPara="1" rIns="91425" wrap="square" tIns="91425">
            <a:spAutoFit/>
          </a:bodyPr>
          <a:lstStyle/>
          <a:p>
            <a:pPr indent="0" lvl="0" marL="0" rtl="0" algn="l">
              <a:lnSpc>
                <a:spcPct val="115833"/>
              </a:lnSpc>
              <a:spcBef>
                <a:spcPts val="1200"/>
              </a:spcBef>
              <a:spcAft>
                <a:spcPts val="1200"/>
              </a:spcAft>
              <a:buNone/>
            </a:pPr>
            <a:r>
              <a:rPr b="1" lang="es-CO" sz="1800">
                <a:solidFill>
                  <a:schemeClr val="dk1"/>
                </a:solidFill>
                <a:latin typeface="Aptos"/>
                <a:ea typeface="Aptos"/>
                <a:cs typeface="Aptos"/>
                <a:sym typeface="Aptos"/>
              </a:rPr>
              <a:t>Representación de clúster jerárquico </a:t>
            </a:r>
            <a:endParaRPr sz="1800">
              <a:solidFill>
                <a:schemeClr val="dk1"/>
              </a:solidFill>
              <a:latin typeface="Calibri"/>
              <a:ea typeface="Calibri"/>
              <a:cs typeface="Calibri"/>
              <a:sym typeface="Calibri"/>
            </a:endParaRPr>
          </a:p>
        </p:txBody>
      </p:sp>
      <p:sp>
        <p:nvSpPr>
          <p:cNvPr id="365" name="Google Shape;365;g2d53513e707_0_60"/>
          <p:cNvSpPr txBox="1"/>
          <p:nvPr/>
        </p:nvSpPr>
        <p:spPr>
          <a:xfrm>
            <a:off x="739425" y="2271825"/>
            <a:ext cx="5362200" cy="3774300"/>
          </a:xfrm>
          <a:prstGeom prst="rect">
            <a:avLst/>
          </a:prstGeom>
          <a:noFill/>
          <a:ln>
            <a:noFill/>
          </a:ln>
        </p:spPr>
        <p:txBody>
          <a:bodyPr anchorCtr="0" anchor="t" bIns="91425" lIns="91425" spcFirstLastPara="1" rIns="91425" wrap="square" tIns="91425">
            <a:spAutoFit/>
          </a:bodyPr>
          <a:lstStyle/>
          <a:p>
            <a:pPr indent="0" lvl="0" marL="0" rtl="0" algn="just">
              <a:lnSpc>
                <a:spcPct val="115833"/>
              </a:lnSpc>
              <a:spcBef>
                <a:spcPts val="0"/>
              </a:spcBef>
              <a:spcAft>
                <a:spcPts val="0"/>
              </a:spcAft>
              <a:buNone/>
            </a:pPr>
            <a:r>
              <a:rPr lang="es-CO" sz="1600">
                <a:solidFill>
                  <a:schemeClr val="dk1"/>
                </a:solidFill>
                <a:latin typeface="Aptos"/>
                <a:ea typeface="Aptos"/>
                <a:cs typeface="Aptos"/>
                <a:sym typeface="Aptos"/>
              </a:rPr>
              <a:t>*Para la gráfica los tonos rojos indican una correlación positiva (es decir, cuando una variable aumenta, la otra también tiende a aumentar), mientras que los tonos azules muestran una correlación negativa (cuando una variable aumenta, la otra tiende a disminuir).</a:t>
            </a:r>
            <a:endParaRPr sz="1600">
              <a:solidFill>
                <a:schemeClr val="dk1"/>
              </a:solidFill>
              <a:latin typeface="Aptos"/>
              <a:ea typeface="Aptos"/>
              <a:cs typeface="Aptos"/>
              <a:sym typeface="Aptos"/>
            </a:endParaRPr>
          </a:p>
          <a:p>
            <a:pPr indent="0" lvl="0" marL="0" rtl="0" algn="just">
              <a:lnSpc>
                <a:spcPct val="115833"/>
              </a:lnSpc>
              <a:spcBef>
                <a:spcPts val="800"/>
              </a:spcBef>
              <a:spcAft>
                <a:spcPts val="0"/>
              </a:spcAft>
              <a:buNone/>
            </a:pPr>
            <a:r>
              <a:rPr lang="es-CO" sz="1600">
                <a:solidFill>
                  <a:schemeClr val="dk1"/>
                </a:solidFill>
                <a:latin typeface="Aptos"/>
                <a:ea typeface="Aptos"/>
                <a:cs typeface="Aptos"/>
                <a:sym typeface="Aptos"/>
              </a:rPr>
              <a:t>*Las agrupaciones formadas sugieren conjuntos de variables que tienden a comportarse de manera similar, lo que puede revelar patrones relevantes para el análisis del impacto de la conectividad. </a:t>
            </a:r>
            <a:endParaRPr sz="1600">
              <a:solidFill>
                <a:schemeClr val="dk1"/>
              </a:solidFill>
              <a:latin typeface="Aptos"/>
              <a:ea typeface="Aptos"/>
              <a:cs typeface="Aptos"/>
              <a:sym typeface="Aptos"/>
            </a:endParaRPr>
          </a:p>
          <a:p>
            <a:pPr indent="0" lvl="0" marL="0" rtl="0" algn="just">
              <a:lnSpc>
                <a:spcPct val="115833"/>
              </a:lnSpc>
              <a:spcBef>
                <a:spcPts val="800"/>
              </a:spcBef>
              <a:spcAft>
                <a:spcPts val="800"/>
              </a:spcAft>
              <a:buNone/>
            </a:pPr>
            <a:r>
              <a:rPr lang="es-CO" sz="1600">
                <a:solidFill>
                  <a:schemeClr val="dk1"/>
                </a:solidFill>
                <a:latin typeface="Aptos"/>
                <a:ea typeface="Aptos"/>
                <a:cs typeface="Aptos"/>
                <a:sym typeface="Aptos"/>
              </a:rPr>
              <a:t>*Lo anterior genera la necesidad de realizar un proceso que mejore la </a:t>
            </a:r>
            <a:r>
              <a:rPr lang="es-CO" sz="1600">
                <a:solidFill>
                  <a:schemeClr val="dk1"/>
                </a:solidFill>
                <a:latin typeface="Aptos"/>
                <a:ea typeface="Aptos"/>
                <a:cs typeface="Aptos"/>
                <a:sym typeface="Aptos"/>
              </a:rPr>
              <a:t>dimensionalidad</a:t>
            </a:r>
            <a:r>
              <a:rPr lang="es-CO" sz="1600">
                <a:solidFill>
                  <a:schemeClr val="dk1"/>
                </a:solidFill>
                <a:latin typeface="Aptos"/>
                <a:ea typeface="Aptos"/>
                <a:cs typeface="Aptos"/>
                <a:sym typeface="Aptos"/>
              </a:rPr>
              <a:t> de las variables a partir de la funcionalidad </a:t>
            </a:r>
            <a:r>
              <a:rPr b="1" i="1" lang="es-CO" sz="1600">
                <a:solidFill>
                  <a:schemeClr val="dk1"/>
                </a:solidFill>
                <a:latin typeface="Aptos"/>
                <a:ea typeface="Aptos"/>
                <a:cs typeface="Aptos"/>
                <a:sym typeface="Aptos"/>
              </a:rPr>
              <a:t>category_encoders</a:t>
            </a:r>
            <a:endParaRPr b="1" i="1" sz="1600">
              <a:solidFill>
                <a:schemeClr val="dk1"/>
              </a:solidFill>
              <a:latin typeface="Aptos"/>
              <a:ea typeface="Aptos"/>
              <a:cs typeface="Aptos"/>
              <a:sym typeface="Aptos"/>
            </a:endParaRPr>
          </a:p>
        </p:txBody>
      </p:sp>
      <p:sp>
        <p:nvSpPr>
          <p:cNvPr id="366" name="Google Shape;366;g2d53513e707_0_60"/>
          <p:cNvSpPr txBox="1"/>
          <p:nvPr/>
        </p:nvSpPr>
        <p:spPr>
          <a:xfrm>
            <a:off x="816622" y="707300"/>
            <a:ext cx="6169200" cy="769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3000">
                <a:solidFill>
                  <a:srgbClr val="A08EF1"/>
                </a:solidFill>
                <a:latin typeface="Arial"/>
                <a:ea typeface="Arial"/>
                <a:cs typeface="Arial"/>
                <a:sym typeface="Arial"/>
              </a:rPr>
              <a:t>Modelado de los datos</a:t>
            </a:r>
            <a:r>
              <a:rPr b="1" lang="es-CO" sz="1800">
                <a:solidFill>
                  <a:srgbClr val="A08EF1"/>
                </a:solidFill>
                <a:latin typeface="Arial"/>
                <a:ea typeface="Arial"/>
                <a:cs typeface="Arial"/>
                <a:sym typeface="Arial"/>
              </a:rPr>
              <a:t> </a:t>
            </a:r>
            <a:endParaRPr b="1" sz="1800">
              <a:solidFill>
                <a:srgbClr val="A08EF1"/>
              </a:solidFill>
              <a:latin typeface="Arial"/>
              <a:ea typeface="Arial"/>
              <a:cs typeface="Arial"/>
              <a:sym typeface="Arial"/>
            </a:endParaRPr>
          </a:p>
          <a:p>
            <a:pPr indent="0" lvl="1" marL="0" marR="0" rtl="0" algn="just">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A screenshot of a computer&#10;&#10;Description automatically generated" id="93" name="Google Shape;93;p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94" name="Google Shape;94;p2"/>
          <p:cNvPicPr preferRelativeResize="0"/>
          <p:nvPr/>
        </p:nvPicPr>
        <p:blipFill>
          <a:blip r:embed="rId4">
            <a:alphaModFix/>
          </a:blip>
          <a:stretch>
            <a:fillRect/>
          </a:stretch>
        </p:blipFill>
        <p:spPr>
          <a:xfrm>
            <a:off x="6491051" y="778825"/>
            <a:ext cx="5538100" cy="3164646"/>
          </a:xfrm>
          <a:prstGeom prst="rect">
            <a:avLst/>
          </a:prstGeom>
          <a:noFill/>
          <a:ln>
            <a:noFill/>
          </a:ln>
        </p:spPr>
      </p:pic>
      <p:sp>
        <p:nvSpPr>
          <p:cNvPr id="95" name="Google Shape;95;p2"/>
          <p:cNvSpPr txBox="1"/>
          <p:nvPr/>
        </p:nvSpPr>
        <p:spPr>
          <a:xfrm>
            <a:off x="9336800" y="3860675"/>
            <a:ext cx="3032100" cy="354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700">
                <a:solidFill>
                  <a:schemeClr val="dk1"/>
                </a:solidFill>
                <a:latin typeface="Calibri"/>
                <a:ea typeface="Calibri"/>
                <a:cs typeface="Calibri"/>
                <a:sym typeface="Calibri"/>
              </a:rPr>
              <a:t>Imagen creada por ChatGPT</a:t>
            </a:r>
            <a:endParaRPr sz="1300"/>
          </a:p>
        </p:txBody>
      </p:sp>
      <p:pic>
        <p:nvPicPr>
          <p:cNvPr id="96" name="Google Shape;96;p2"/>
          <p:cNvPicPr preferRelativeResize="0"/>
          <p:nvPr/>
        </p:nvPicPr>
        <p:blipFill>
          <a:blip r:embed="rId5">
            <a:alphaModFix/>
          </a:blip>
          <a:stretch>
            <a:fillRect/>
          </a:stretch>
        </p:blipFill>
        <p:spPr>
          <a:xfrm>
            <a:off x="133100" y="1201438"/>
            <a:ext cx="3905250" cy="771525"/>
          </a:xfrm>
          <a:prstGeom prst="rect">
            <a:avLst/>
          </a:prstGeom>
          <a:noFill/>
          <a:ln>
            <a:noFill/>
          </a:ln>
        </p:spPr>
      </p:pic>
      <p:sp>
        <p:nvSpPr>
          <p:cNvPr id="97" name="Google Shape;97;p2"/>
          <p:cNvSpPr txBox="1"/>
          <p:nvPr/>
        </p:nvSpPr>
        <p:spPr>
          <a:xfrm>
            <a:off x="245299" y="1326475"/>
            <a:ext cx="3391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600">
                <a:solidFill>
                  <a:srgbClr val="A08EF1"/>
                </a:solidFill>
              </a:rPr>
              <a:t>Introducción</a:t>
            </a:r>
            <a:endParaRPr b="1" sz="3600">
              <a:solidFill>
                <a:srgbClr val="A08EF1"/>
              </a:solidFill>
              <a:latin typeface="Calibri"/>
              <a:ea typeface="Calibri"/>
              <a:cs typeface="Calibri"/>
              <a:sym typeface="Calibri"/>
            </a:endParaRPr>
          </a:p>
        </p:txBody>
      </p:sp>
      <p:sp>
        <p:nvSpPr>
          <p:cNvPr id="98" name="Google Shape;98;p2"/>
          <p:cNvSpPr txBox="1"/>
          <p:nvPr/>
        </p:nvSpPr>
        <p:spPr>
          <a:xfrm>
            <a:off x="649150" y="1972975"/>
            <a:ext cx="5841900" cy="3648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2100">
              <a:solidFill>
                <a:schemeClr val="dk1"/>
              </a:solidFill>
              <a:latin typeface="Calibri"/>
              <a:ea typeface="Calibri"/>
              <a:cs typeface="Calibri"/>
              <a:sym typeface="Calibri"/>
            </a:endParaRPr>
          </a:p>
          <a:p>
            <a:pPr indent="0" lvl="0" marL="0" marR="0" rtl="0" algn="just">
              <a:spcBef>
                <a:spcPts val="0"/>
              </a:spcBef>
              <a:spcAft>
                <a:spcPts val="0"/>
              </a:spcAft>
              <a:buNone/>
            </a:pPr>
            <a:r>
              <a:rPr lang="es-CO" sz="2100">
                <a:solidFill>
                  <a:schemeClr val="dk1"/>
                </a:solidFill>
                <a:latin typeface="Calibri"/>
                <a:ea typeface="Calibri"/>
                <a:cs typeface="Calibri"/>
                <a:sym typeface="Calibri"/>
              </a:rPr>
              <a:t>En Colombia la conectividad a internet es crucial para el desarrollo socioeconómico, sin embargo, persiste una marcada brecha digital entre zonas urbanas y rurales.</a:t>
            </a:r>
            <a:endParaRPr sz="21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100">
              <a:solidFill>
                <a:schemeClr val="dk1"/>
              </a:solidFill>
              <a:latin typeface="Calibri"/>
              <a:ea typeface="Calibri"/>
              <a:cs typeface="Calibri"/>
              <a:sym typeface="Calibri"/>
            </a:endParaRPr>
          </a:p>
          <a:p>
            <a:pPr indent="0" lvl="0" marL="0" marR="0" rtl="0" algn="just">
              <a:spcBef>
                <a:spcPts val="0"/>
              </a:spcBef>
              <a:spcAft>
                <a:spcPts val="0"/>
              </a:spcAft>
              <a:buNone/>
            </a:pPr>
            <a:r>
              <a:rPr lang="es-CO" sz="2100">
                <a:solidFill>
                  <a:schemeClr val="dk1"/>
                </a:solidFill>
                <a:latin typeface="Calibri"/>
                <a:ea typeface="Calibri"/>
                <a:cs typeface="Calibri"/>
                <a:sym typeface="Calibri"/>
              </a:rPr>
              <a:t>Esta investigación analiza cómo el acceso a internet influye en el desarrollo de la </a:t>
            </a:r>
            <a:r>
              <a:rPr lang="es-CO" sz="2100">
                <a:solidFill>
                  <a:schemeClr val="dk1"/>
                </a:solidFill>
                <a:latin typeface="Calibri"/>
                <a:ea typeface="Calibri"/>
                <a:cs typeface="Calibri"/>
                <a:sym typeface="Calibri"/>
              </a:rPr>
              <a:t>comunidades</a:t>
            </a:r>
            <a:r>
              <a:rPr lang="es-CO" sz="2100">
                <a:solidFill>
                  <a:schemeClr val="dk1"/>
                </a:solidFill>
                <a:latin typeface="Calibri"/>
                <a:ea typeface="Calibri"/>
                <a:cs typeface="Calibri"/>
                <a:sym typeface="Calibri"/>
              </a:rPr>
              <a:t>, a partir de un modelo de agrupamiento con base en los resultados de la Encuesta de Calidad de Vida -ECV 2023 - del DANE.</a:t>
            </a:r>
            <a:endParaRPr sz="21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descr="A screenshot of a computer&#10;&#10;Description automatically generated" id="371" name="Google Shape;371;g2d53513e707_0_8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72" name="Google Shape;372;g2d53513e707_0_85"/>
          <p:cNvSpPr txBox="1"/>
          <p:nvPr/>
        </p:nvSpPr>
        <p:spPr>
          <a:xfrm>
            <a:off x="2072700" y="218250"/>
            <a:ext cx="3541500" cy="67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800">
                <a:solidFill>
                  <a:srgbClr val="A08EF1"/>
                </a:solidFill>
              </a:rPr>
              <a:t>Resultados</a:t>
            </a:r>
            <a:endParaRPr b="1" sz="3800">
              <a:solidFill>
                <a:srgbClr val="A08EF1"/>
              </a:solidFill>
              <a:latin typeface="Calibri"/>
              <a:ea typeface="Calibri"/>
              <a:cs typeface="Calibri"/>
              <a:sym typeface="Calibri"/>
            </a:endParaRPr>
          </a:p>
        </p:txBody>
      </p:sp>
      <p:pic>
        <p:nvPicPr>
          <p:cNvPr id="373" name="Google Shape;373;g2d53513e707_0_85"/>
          <p:cNvPicPr preferRelativeResize="0"/>
          <p:nvPr/>
        </p:nvPicPr>
        <p:blipFill>
          <a:blip r:embed="rId4">
            <a:alphaModFix/>
          </a:blip>
          <a:stretch>
            <a:fillRect/>
          </a:stretch>
        </p:blipFill>
        <p:spPr>
          <a:xfrm>
            <a:off x="6389600" y="360825"/>
            <a:ext cx="4676775" cy="3333750"/>
          </a:xfrm>
          <a:prstGeom prst="rect">
            <a:avLst/>
          </a:prstGeom>
          <a:noFill/>
          <a:ln>
            <a:noFill/>
          </a:ln>
        </p:spPr>
      </p:pic>
      <p:sp>
        <p:nvSpPr>
          <p:cNvPr id="374" name="Google Shape;374;g2d53513e707_0_85"/>
          <p:cNvSpPr txBox="1"/>
          <p:nvPr/>
        </p:nvSpPr>
        <p:spPr>
          <a:xfrm>
            <a:off x="493050" y="946425"/>
            <a:ext cx="5670300" cy="2581800"/>
          </a:xfrm>
          <a:prstGeom prst="rect">
            <a:avLst/>
          </a:prstGeom>
          <a:noFill/>
          <a:ln>
            <a:noFill/>
          </a:ln>
        </p:spPr>
        <p:txBody>
          <a:bodyPr anchorCtr="0" anchor="t" bIns="91425" lIns="91425" spcFirstLastPara="1" rIns="91425" wrap="square" tIns="91425">
            <a:spAutoFit/>
          </a:bodyPr>
          <a:lstStyle/>
          <a:p>
            <a:pPr indent="0" lvl="0" marL="0" rtl="0" algn="just">
              <a:lnSpc>
                <a:spcPct val="115833"/>
              </a:lnSpc>
              <a:spcBef>
                <a:spcPts val="1200"/>
              </a:spcBef>
              <a:spcAft>
                <a:spcPts val="0"/>
              </a:spcAft>
              <a:buNone/>
            </a:pPr>
            <a:r>
              <a:rPr b="1" lang="es-CO" sz="1600">
                <a:solidFill>
                  <a:schemeClr val="dk1"/>
                </a:solidFill>
                <a:latin typeface="Aptos"/>
                <a:ea typeface="Aptos"/>
                <a:cs typeface="Aptos"/>
                <a:sym typeface="Aptos"/>
              </a:rPr>
              <a:t>Selección características agrupadas en las varianzas acumuladas hasta el 80%.</a:t>
            </a:r>
            <a:endParaRPr b="1" sz="1600">
              <a:solidFill>
                <a:schemeClr val="dk1"/>
              </a:solidFill>
              <a:latin typeface="Aptos"/>
              <a:ea typeface="Aptos"/>
              <a:cs typeface="Aptos"/>
              <a:sym typeface="Aptos"/>
            </a:endParaRPr>
          </a:p>
          <a:p>
            <a:pPr indent="0" lvl="0" marL="0" rtl="0" algn="just">
              <a:lnSpc>
                <a:spcPct val="115833"/>
              </a:lnSpc>
              <a:spcBef>
                <a:spcPts val="1200"/>
              </a:spcBef>
              <a:spcAft>
                <a:spcPts val="1200"/>
              </a:spcAft>
              <a:buNone/>
            </a:pPr>
            <a:r>
              <a:rPr lang="es-CO" sz="1600">
                <a:solidFill>
                  <a:schemeClr val="dk1"/>
                </a:solidFill>
                <a:latin typeface="Aptos"/>
                <a:ea typeface="Aptos"/>
                <a:cs typeface="Aptos"/>
                <a:sym typeface="Aptos"/>
              </a:rPr>
              <a:t>La gráfica muestra las características seleccionadas que explican el 80% de la varianza en el modelo, indicando que estas variables son las más relevantes para capturar la diversidad en los datos relacionados con el desarrollo socioeconómico y la conectividad de las familias en Colombia, teniendo en cuenta:</a:t>
            </a:r>
            <a:endParaRPr sz="1600">
              <a:solidFill>
                <a:schemeClr val="dk1"/>
              </a:solidFill>
              <a:latin typeface="Calibri"/>
              <a:ea typeface="Calibri"/>
              <a:cs typeface="Calibri"/>
              <a:sym typeface="Calibri"/>
            </a:endParaRPr>
          </a:p>
        </p:txBody>
      </p:sp>
      <p:sp>
        <p:nvSpPr>
          <p:cNvPr id="375" name="Google Shape;375;g2d53513e707_0_85"/>
          <p:cNvSpPr txBox="1"/>
          <p:nvPr/>
        </p:nvSpPr>
        <p:spPr>
          <a:xfrm>
            <a:off x="968200" y="3740525"/>
            <a:ext cx="10029300" cy="2011200"/>
          </a:xfrm>
          <a:prstGeom prst="rect">
            <a:avLst/>
          </a:prstGeom>
          <a:noFill/>
          <a:ln>
            <a:noFill/>
          </a:ln>
        </p:spPr>
        <p:txBody>
          <a:bodyPr anchorCtr="0" anchor="t" bIns="91425" lIns="91425" spcFirstLastPara="1" rIns="91425" wrap="square" tIns="91425">
            <a:spAutoFit/>
          </a:bodyPr>
          <a:lstStyle/>
          <a:p>
            <a:pPr indent="0" lvl="0" marL="0" rtl="0" algn="just">
              <a:lnSpc>
                <a:spcPct val="115833"/>
              </a:lnSpc>
              <a:spcBef>
                <a:spcPts val="1200"/>
              </a:spcBef>
              <a:spcAft>
                <a:spcPts val="0"/>
              </a:spcAft>
              <a:buNone/>
            </a:pPr>
            <a:r>
              <a:rPr lang="es-CO" sz="1600">
                <a:solidFill>
                  <a:schemeClr val="dk1"/>
                </a:solidFill>
                <a:latin typeface="Aptos"/>
                <a:ea typeface="Aptos"/>
                <a:cs typeface="Aptos"/>
                <a:sym typeface="Aptos"/>
              </a:rPr>
              <a:t>La variable P1084 (Frecuencia de uso del internet) tiene una varianza significativamente más alta que las demás, lo que sugiere que aporta una mayor capacidad de diferenciación entre familias en términos de desarrollo socioeconómico y la  conectividad.</a:t>
            </a:r>
            <a:endParaRPr sz="1600">
              <a:solidFill>
                <a:schemeClr val="dk1"/>
              </a:solidFill>
              <a:latin typeface="Aptos"/>
              <a:ea typeface="Aptos"/>
              <a:cs typeface="Aptos"/>
              <a:sym typeface="Aptos"/>
            </a:endParaRPr>
          </a:p>
          <a:p>
            <a:pPr indent="0" lvl="0" marL="0" rtl="0" algn="just">
              <a:lnSpc>
                <a:spcPct val="115833"/>
              </a:lnSpc>
              <a:spcBef>
                <a:spcPts val="1200"/>
              </a:spcBef>
              <a:spcAft>
                <a:spcPts val="1200"/>
              </a:spcAft>
              <a:buNone/>
            </a:pPr>
            <a:r>
              <a:rPr lang="es-CO" sz="1600">
                <a:solidFill>
                  <a:schemeClr val="dk1"/>
                </a:solidFill>
                <a:latin typeface="Aptos"/>
                <a:ea typeface="Aptos"/>
                <a:cs typeface="Aptos"/>
                <a:sym typeface="Aptos"/>
              </a:rPr>
              <a:t>Al reducir las variables a solo aquellas que explican el 80% de la varianza, el modelo se vuelve más interpretativo, lo que facilita la identificación de patrones de conectividad y desarrollo socioeconómico en los distintos grupos de familias.</a:t>
            </a:r>
            <a:endParaRPr sz="1600">
              <a:solidFill>
                <a:schemeClr val="dk1"/>
              </a:solidFill>
              <a:latin typeface="Aptos"/>
              <a:ea typeface="Aptos"/>
              <a:cs typeface="Aptos"/>
              <a:sym typeface="Apto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descr="A screenshot of a computer&#10;&#10;Description automatically generated" id="380" name="Google Shape;380;g2d53513e707_0_6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81" name="Google Shape;381;g2d53513e707_0_65"/>
          <p:cNvSpPr txBox="1"/>
          <p:nvPr/>
        </p:nvSpPr>
        <p:spPr>
          <a:xfrm>
            <a:off x="2072700" y="218250"/>
            <a:ext cx="35415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000">
                <a:solidFill>
                  <a:srgbClr val="A08EF1"/>
                </a:solidFill>
              </a:rPr>
              <a:t>Resultados</a:t>
            </a:r>
            <a:endParaRPr b="1" sz="4000">
              <a:solidFill>
                <a:srgbClr val="A08EF1"/>
              </a:solidFill>
              <a:latin typeface="Calibri"/>
              <a:ea typeface="Calibri"/>
              <a:cs typeface="Calibri"/>
              <a:sym typeface="Calibri"/>
            </a:endParaRPr>
          </a:p>
        </p:txBody>
      </p:sp>
      <p:pic>
        <p:nvPicPr>
          <p:cNvPr id="382" name="Google Shape;382;g2d53513e707_0_65"/>
          <p:cNvPicPr preferRelativeResize="0"/>
          <p:nvPr/>
        </p:nvPicPr>
        <p:blipFill>
          <a:blip r:embed="rId4">
            <a:alphaModFix/>
          </a:blip>
          <a:stretch>
            <a:fillRect/>
          </a:stretch>
        </p:blipFill>
        <p:spPr>
          <a:xfrm>
            <a:off x="7005925" y="472900"/>
            <a:ext cx="4257675" cy="3467100"/>
          </a:xfrm>
          <a:prstGeom prst="rect">
            <a:avLst/>
          </a:prstGeom>
          <a:noFill/>
          <a:ln>
            <a:noFill/>
          </a:ln>
        </p:spPr>
      </p:pic>
      <p:sp>
        <p:nvSpPr>
          <p:cNvPr id="383" name="Google Shape;383;g2d53513e707_0_65"/>
          <p:cNvSpPr txBox="1"/>
          <p:nvPr/>
        </p:nvSpPr>
        <p:spPr>
          <a:xfrm>
            <a:off x="493050" y="946425"/>
            <a:ext cx="6331200" cy="1552500"/>
          </a:xfrm>
          <a:prstGeom prst="rect">
            <a:avLst/>
          </a:prstGeom>
          <a:noFill/>
          <a:ln>
            <a:noFill/>
          </a:ln>
        </p:spPr>
        <p:txBody>
          <a:bodyPr anchorCtr="0" anchor="t" bIns="91425" lIns="91425" spcFirstLastPara="1" rIns="91425" wrap="square" tIns="91425">
            <a:spAutoFit/>
          </a:bodyPr>
          <a:lstStyle/>
          <a:p>
            <a:pPr indent="0" lvl="0" marL="0" rtl="0" algn="just">
              <a:lnSpc>
                <a:spcPct val="115833"/>
              </a:lnSpc>
              <a:spcBef>
                <a:spcPts val="0"/>
              </a:spcBef>
              <a:spcAft>
                <a:spcPts val="0"/>
              </a:spcAft>
              <a:buNone/>
            </a:pPr>
            <a:r>
              <a:rPr b="1" lang="es-CO">
                <a:solidFill>
                  <a:schemeClr val="dk1"/>
                </a:solidFill>
                <a:latin typeface="Aptos"/>
                <a:ea typeface="Aptos"/>
                <a:cs typeface="Aptos"/>
                <a:sym typeface="Aptos"/>
              </a:rPr>
              <a:t>Agrupaciones de K-Means con PCA</a:t>
            </a:r>
            <a:endParaRPr b="1">
              <a:solidFill>
                <a:schemeClr val="dk1"/>
              </a:solidFill>
              <a:latin typeface="Aptos"/>
              <a:ea typeface="Aptos"/>
              <a:cs typeface="Aptos"/>
              <a:sym typeface="Aptos"/>
            </a:endParaRPr>
          </a:p>
          <a:p>
            <a:pPr indent="0" lvl="0" marL="0" rtl="0" algn="just">
              <a:lnSpc>
                <a:spcPct val="115833"/>
              </a:lnSpc>
              <a:spcBef>
                <a:spcPts val="1200"/>
              </a:spcBef>
              <a:spcAft>
                <a:spcPts val="1200"/>
              </a:spcAft>
              <a:buClr>
                <a:schemeClr val="dk1"/>
              </a:buClr>
              <a:buSzPts val="1100"/>
              <a:buFont typeface="Arial"/>
              <a:buNone/>
            </a:pPr>
            <a:r>
              <a:rPr lang="es-CO">
                <a:solidFill>
                  <a:schemeClr val="dk1"/>
                </a:solidFill>
                <a:latin typeface="Aptos"/>
                <a:ea typeface="Aptos"/>
                <a:cs typeface="Aptos"/>
                <a:sym typeface="Aptos"/>
              </a:rPr>
              <a:t>La gráfica permite observar los resultados del modelo de K-means aplicado a los datos transformados mediante Análisis de Componentes Principales (PCA), visualizando las agrupaciones en función de los dos primeros componentes principales.</a:t>
            </a:r>
            <a:endParaRPr>
              <a:solidFill>
                <a:schemeClr val="dk1"/>
              </a:solidFill>
              <a:latin typeface="Calibri"/>
              <a:ea typeface="Calibri"/>
              <a:cs typeface="Calibri"/>
              <a:sym typeface="Calibri"/>
            </a:endParaRPr>
          </a:p>
        </p:txBody>
      </p:sp>
      <p:sp>
        <p:nvSpPr>
          <p:cNvPr id="384" name="Google Shape;384;g2d53513e707_0_65"/>
          <p:cNvSpPr txBox="1"/>
          <p:nvPr/>
        </p:nvSpPr>
        <p:spPr>
          <a:xfrm>
            <a:off x="1425400" y="4273925"/>
            <a:ext cx="10029300" cy="1897800"/>
          </a:xfrm>
          <a:prstGeom prst="rect">
            <a:avLst/>
          </a:prstGeom>
          <a:noFill/>
          <a:ln>
            <a:noFill/>
          </a:ln>
        </p:spPr>
        <p:txBody>
          <a:bodyPr anchorCtr="0" anchor="t" bIns="91425" lIns="91425" spcFirstLastPara="1" rIns="91425" wrap="square" tIns="91425">
            <a:spAutoFit/>
          </a:bodyPr>
          <a:lstStyle/>
          <a:p>
            <a:pPr indent="-317500" lvl="1" marL="914400" rtl="0" algn="just">
              <a:lnSpc>
                <a:spcPct val="115833"/>
              </a:lnSpc>
              <a:spcBef>
                <a:spcPts val="1200"/>
              </a:spcBef>
              <a:spcAft>
                <a:spcPts val="0"/>
              </a:spcAft>
              <a:buClr>
                <a:schemeClr val="dk1"/>
              </a:buClr>
              <a:buSzPts val="1400"/>
              <a:buFont typeface="Aptos"/>
              <a:buAutoNum type="alphaLcPeriod"/>
            </a:pPr>
            <a:r>
              <a:rPr b="1" lang="es-CO">
                <a:solidFill>
                  <a:schemeClr val="dk1"/>
                </a:solidFill>
                <a:latin typeface="Aptos"/>
                <a:ea typeface="Aptos"/>
                <a:cs typeface="Aptos"/>
                <a:sym typeface="Aptos"/>
              </a:rPr>
              <a:t>Cluster de alta frecuencia de uso de Internet. </a:t>
            </a:r>
            <a:r>
              <a:rPr lang="es-CO">
                <a:solidFill>
                  <a:schemeClr val="dk1"/>
                </a:solidFill>
                <a:latin typeface="Aptos"/>
                <a:ea typeface="Aptos"/>
                <a:cs typeface="Aptos"/>
                <a:sym typeface="Aptos"/>
              </a:rPr>
              <a:t>Los hogares en este cluster presentan un uso de Internet frecuente, lo que sugiere que la conectividad es una parte fundamental de su vida cotidiana.</a:t>
            </a:r>
            <a:endParaRPr>
              <a:solidFill>
                <a:schemeClr val="dk1"/>
              </a:solidFill>
              <a:latin typeface="Aptos"/>
              <a:ea typeface="Aptos"/>
              <a:cs typeface="Aptos"/>
              <a:sym typeface="Aptos"/>
            </a:endParaRPr>
          </a:p>
          <a:p>
            <a:pPr indent="-317500" lvl="1" marL="914400" rtl="0" algn="just">
              <a:lnSpc>
                <a:spcPct val="115833"/>
              </a:lnSpc>
              <a:spcBef>
                <a:spcPts val="0"/>
              </a:spcBef>
              <a:spcAft>
                <a:spcPts val="0"/>
              </a:spcAft>
              <a:buClr>
                <a:schemeClr val="dk1"/>
              </a:buClr>
              <a:buSzPts val="1400"/>
              <a:buFont typeface="Aptos"/>
              <a:buAutoNum type="alphaLcPeriod"/>
            </a:pPr>
            <a:r>
              <a:rPr b="1" lang="es-CO">
                <a:solidFill>
                  <a:schemeClr val="dk1"/>
                </a:solidFill>
                <a:latin typeface="Aptos"/>
                <a:ea typeface="Aptos"/>
                <a:cs typeface="Aptos"/>
                <a:sym typeface="Aptos"/>
              </a:rPr>
              <a:t>Cluster de uso intermitente o moderado de Internet. </a:t>
            </a:r>
            <a:r>
              <a:rPr lang="es-CO">
                <a:solidFill>
                  <a:schemeClr val="dk1"/>
                </a:solidFill>
                <a:latin typeface="Aptos"/>
                <a:ea typeface="Aptos"/>
                <a:cs typeface="Aptos"/>
                <a:sym typeface="Aptos"/>
              </a:rPr>
              <a:t>Este cluster representa hogares que tienen acceso a Internet, pero su uso es intermitente o moderado.</a:t>
            </a:r>
            <a:endParaRPr>
              <a:solidFill>
                <a:schemeClr val="dk1"/>
              </a:solidFill>
              <a:latin typeface="Aptos"/>
              <a:ea typeface="Aptos"/>
              <a:cs typeface="Aptos"/>
              <a:sym typeface="Aptos"/>
            </a:endParaRPr>
          </a:p>
          <a:p>
            <a:pPr indent="-317500" lvl="1" marL="914400" rtl="0" algn="just">
              <a:lnSpc>
                <a:spcPct val="115833"/>
              </a:lnSpc>
              <a:spcBef>
                <a:spcPts val="0"/>
              </a:spcBef>
              <a:spcAft>
                <a:spcPts val="0"/>
              </a:spcAft>
              <a:buClr>
                <a:schemeClr val="dk1"/>
              </a:buClr>
              <a:buSzPts val="1400"/>
              <a:buFont typeface="Aptos"/>
              <a:buAutoNum type="alphaLcPeriod"/>
            </a:pPr>
            <a:r>
              <a:rPr b="1" lang="es-CO">
                <a:solidFill>
                  <a:schemeClr val="dk1"/>
                </a:solidFill>
                <a:latin typeface="Aptos"/>
                <a:ea typeface="Aptos"/>
                <a:cs typeface="Aptos"/>
                <a:sym typeface="Aptos"/>
              </a:rPr>
              <a:t>Cluster de baja o nula frecuencia de uso de Internet. </a:t>
            </a:r>
            <a:r>
              <a:rPr lang="es-CO">
                <a:solidFill>
                  <a:schemeClr val="dk1"/>
                </a:solidFill>
                <a:latin typeface="Aptos"/>
                <a:ea typeface="Aptos"/>
                <a:cs typeface="Aptos"/>
                <a:sym typeface="Aptos"/>
              </a:rPr>
              <a:t>Los hogares en este cluster muestran una frecuencia de uso de Internet muy baja o inexistente, lo que generalmente corresponde a zonas rurales o de bajos ingresos donde la infraestructura de conectividad es escasa o inexistente.</a:t>
            </a:r>
            <a:endParaRPr>
              <a:solidFill>
                <a:schemeClr val="dk1"/>
              </a:solidFill>
              <a:latin typeface="Aptos"/>
              <a:ea typeface="Aptos"/>
              <a:cs typeface="Aptos"/>
              <a:sym typeface="Aptos"/>
            </a:endParaRPr>
          </a:p>
        </p:txBody>
      </p:sp>
      <p:sp>
        <p:nvSpPr>
          <p:cNvPr id="385" name="Google Shape;385;g2d53513e707_0_65"/>
          <p:cNvSpPr txBox="1"/>
          <p:nvPr/>
        </p:nvSpPr>
        <p:spPr>
          <a:xfrm>
            <a:off x="543375" y="2443725"/>
            <a:ext cx="6331200" cy="1897800"/>
          </a:xfrm>
          <a:prstGeom prst="rect">
            <a:avLst/>
          </a:prstGeom>
          <a:noFill/>
          <a:ln>
            <a:noFill/>
          </a:ln>
        </p:spPr>
        <p:txBody>
          <a:bodyPr anchorCtr="0" anchor="t" bIns="91425" lIns="91425" spcFirstLastPara="1" rIns="91425" wrap="square" tIns="91425">
            <a:spAutoFit/>
          </a:bodyPr>
          <a:lstStyle/>
          <a:p>
            <a:pPr indent="0" lvl="0" marL="0" rtl="0" algn="just">
              <a:lnSpc>
                <a:spcPct val="115833"/>
              </a:lnSpc>
              <a:spcBef>
                <a:spcPts val="1200"/>
              </a:spcBef>
              <a:spcAft>
                <a:spcPts val="1200"/>
              </a:spcAft>
              <a:buClr>
                <a:schemeClr val="dk1"/>
              </a:buClr>
              <a:buSzPts val="1100"/>
              <a:buFont typeface="Arial"/>
              <a:buNone/>
            </a:pPr>
            <a:r>
              <a:rPr lang="es-CO">
                <a:solidFill>
                  <a:schemeClr val="dk1"/>
                </a:solidFill>
                <a:latin typeface="Aptos"/>
                <a:ea typeface="Aptos"/>
                <a:cs typeface="Aptos"/>
                <a:sym typeface="Aptos"/>
              </a:rPr>
              <a:t>Se observan claramente cuatro clusters distintos (etiquetados de 0 a 3 en la barra de color). La separación entre clusters sugiere que el modelo K-means logró identificar subgrupos con patrones diferentes en los datos, probablemente vinculados a combinaciones particulares de conectividad e indicadores socioeconómicos. El cluster en verde (etiqueta 1) es el más disperso, mientras que el cluster en amarillo (etiqueta 3) parece concentrarse en un área específica.</a:t>
            </a:r>
            <a:endParaRPr>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descr="A screenshot of a computer&#10;&#10;Description automatically generated" id="390" name="Google Shape;390;g2d53513e707_0_70"/>
          <p:cNvPicPr preferRelativeResize="0"/>
          <p:nvPr/>
        </p:nvPicPr>
        <p:blipFill rotWithShape="1">
          <a:blip r:embed="rId3">
            <a:alphaModFix/>
          </a:blip>
          <a:srcRect b="0" l="0" r="0" t="0"/>
          <a:stretch/>
        </p:blipFill>
        <p:spPr>
          <a:xfrm>
            <a:off x="0" y="-67225"/>
            <a:ext cx="12192000" cy="6858000"/>
          </a:xfrm>
          <a:prstGeom prst="rect">
            <a:avLst/>
          </a:prstGeom>
          <a:noFill/>
          <a:ln>
            <a:noFill/>
          </a:ln>
        </p:spPr>
      </p:pic>
      <p:sp>
        <p:nvSpPr>
          <p:cNvPr id="391" name="Google Shape;391;g2d53513e707_0_70"/>
          <p:cNvSpPr txBox="1"/>
          <p:nvPr/>
        </p:nvSpPr>
        <p:spPr>
          <a:xfrm>
            <a:off x="2083875" y="218250"/>
            <a:ext cx="35415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000">
                <a:solidFill>
                  <a:srgbClr val="A08EF1"/>
                </a:solidFill>
              </a:rPr>
              <a:t>Resultados</a:t>
            </a:r>
            <a:endParaRPr b="1" sz="4000">
              <a:solidFill>
                <a:srgbClr val="A08EF1"/>
              </a:solidFill>
              <a:latin typeface="Calibri"/>
              <a:ea typeface="Calibri"/>
              <a:cs typeface="Calibri"/>
              <a:sym typeface="Calibri"/>
            </a:endParaRPr>
          </a:p>
        </p:txBody>
      </p:sp>
      <p:pic>
        <p:nvPicPr>
          <p:cNvPr id="392" name="Google Shape;392;g2d53513e707_0_70"/>
          <p:cNvPicPr preferRelativeResize="0"/>
          <p:nvPr/>
        </p:nvPicPr>
        <p:blipFill>
          <a:blip r:embed="rId4">
            <a:alphaModFix/>
          </a:blip>
          <a:stretch>
            <a:fillRect/>
          </a:stretch>
        </p:blipFill>
        <p:spPr>
          <a:xfrm>
            <a:off x="7082125" y="316025"/>
            <a:ext cx="4258225" cy="3227275"/>
          </a:xfrm>
          <a:prstGeom prst="rect">
            <a:avLst/>
          </a:prstGeom>
          <a:noFill/>
          <a:ln>
            <a:noFill/>
          </a:ln>
        </p:spPr>
      </p:pic>
      <p:sp>
        <p:nvSpPr>
          <p:cNvPr id="393" name="Google Shape;393;g2d53513e707_0_70"/>
          <p:cNvSpPr txBox="1"/>
          <p:nvPr/>
        </p:nvSpPr>
        <p:spPr>
          <a:xfrm>
            <a:off x="721650" y="1403625"/>
            <a:ext cx="6331200" cy="1725900"/>
          </a:xfrm>
          <a:prstGeom prst="rect">
            <a:avLst/>
          </a:prstGeom>
          <a:noFill/>
          <a:ln>
            <a:noFill/>
          </a:ln>
        </p:spPr>
        <p:txBody>
          <a:bodyPr anchorCtr="0" anchor="t" bIns="91425" lIns="91425" spcFirstLastPara="1" rIns="91425" wrap="square" tIns="91425">
            <a:spAutoFit/>
          </a:bodyPr>
          <a:lstStyle/>
          <a:p>
            <a:pPr indent="0" lvl="0" marL="0" rtl="0" algn="just">
              <a:lnSpc>
                <a:spcPct val="115833"/>
              </a:lnSpc>
              <a:spcBef>
                <a:spcPts val="1200"/>
              </a:spcBef>
              <a:spcAft>
                <a:spcPts val="0"/>
              </a:spcAft>
              <a:buNone/>
            </a:pPr>
            <a:r>
              <a:rPr b="1" lang="es-CO" sz="1600">
                <a:solidFill>
                  <a:schemeClr val="dk1"/>
                </a:solidFill>
                <a:latin typeface="Aptos"/>
                <a:ea typeface="Aptos"/>
                <a:cs typeface="Aptos"/>
                <a:sym typeface="Aptos"/>
              </a:rPr>
              <a:t>Gráfica de inercia Vs Número de Cluster.</a:t>
            </a:r>
            <a:endParaRPr b="1" sz="1600">
              <a:solidFill>
                <a:schemeClr val="dk1"/>
              </a:solidFill>
              <a:latin typeface="Aptos"/>
              <a:ea typeface="Aptos"/>
              <a:cs typeface="Aptos"/>
              <a:sym typeface="Aptos"/>
            </a:endParaRPr>
          </a:p>
          <a:p>
            <a:pPr indent="0" lvl="0" marL="0" rtl="0" algn="just">
              <a:lnSpc>
                <a:spcPct val="115833"/>
              </a:lnSpc>
              <a:spcBef>
                <a:spcPts val="1200"/>
              </a:spcBef>
              <a:spcAft>
                <a:spcPts val="1200"/>
              </a:spcAft>
              <a:buClr>
                <a:schemeClr val="dk1"/>
              </a:buClr>
              <a:buSzPts val="1100"/>
              <a:buFont typeface="Arial"/>
              <a:buNone/>
            </a:pPr>
            <a:r>
              <a:rPr lang="es-CO" sz="1600">
                <a:solidFill>
                  <a:schemeClr val="dk1"/>
                </a:solidFill>
                <a:latin typeface="Aptos"/>
                <a:ea typeface="Aptos"/>
                <a:cs typeface="Aptos"/>
                <a:sym typeface="Aptos"/>
              </a:rPr>
              <a:t>La gráfica muestra la inercia y la puntuación de silueta en función del número de clusters en un modelo de K-means. Estos dos indicadores son útiles para determinar el número óptimo de clusters en el análisis de agrupamiento, encontrando que:</a:t>
            </a:r>
            <a:endParaRPr sz="1600">
              <a:solidFill>
                <a:schemeClr val="dk1"/>
              </a:solidFill>
              <a:latin typeface="Calibri"/>
              <a:ea typeface="Calibri"/>
              <a:cs typeface="Calibri"/>
              <a:sym typeface="Calibri"/>
            </a:endParaRPr>
          </a:p>
        </p:txBody>
      </p:sp>
      <p:sp>
        <p:nvSpPr>
          <p:cNvPr id="394" name="Google Shape;394;g2d53513e707_0_70"/>
          <p:cNvSpPr txBox="1"/>
          <p:nvPr/>
        </p:nvSpPr>
        <p:spPr>
          <a:xfrm>
            <a:off x="661250" y="3608300"/>
            <a:ext cx="10679100" cy="2062500"/>
          </a:xfrm>
          <a:prstGeom prst="rect">
            <a:avLst/>
          </a:prstGeom>
          <a:noFill/>
          <a:ln>
            <a:noFill/>
          </a:ln>
        </p:spPr>
        <p:txBody>
          <a:bodyPr anchorCtr="0" anchor="t" bIns="91425" lIns="91425" spcFirstLastPara="1" rIns="91425" wrap="square" tIns="91425">
            <a:spAutoFit/>
          </a:bodyPr>
          <a:lstStyle/>
          <a:p>
            <a:pPr indent="0" lvl="0" marL="0" rtl="0" algn="just">
              <a:lnSpc>
                <a:spcPct val="115833"/>
              </a:lnSpc>
              <a:spcBef>
                <a:spcPts val="0"/>
              </a:spcBef>
              <a:spcAft>
                <a:spcPts val="0"/>
              </a:spcAft>
              <a:buClr>
                <a:schemeClr val="dk1"/>
              </a:buClr>
              <a:buSzPts val="1100"/>
              <a:buFont typeface="Arial"/>
              <a:buNone/>
            </a:pPr>
            <a:r>
              <a:rPr b="1" lang="es-CO" sz="1600">
                <a:solidFill>
                  <a:schemeClr val="dk1"/>
                </a:solidFill>
              </a:rPr>
              <a:t>Número Óptimo de Clusters</a:t>
            </a:r>
            <a:r>
              <a:rPr lang="es-CO" sz="1600">
                <a:solidFill>
                  <a:schemeClr val="dk1"/>
                </a:solidFill>
              </a:rPr>
              <a:t>: La gráfica sugiere que </a:t>
            </a:r>
            <a:r>
              <a:rPr b="1" lang="es-CO" sz="1600">
                <a:solidFill>
                  <a:schemeClr val="dk1"/>
                </a:solidFill>
              </a:rPr>
              <a:t>3 clusters</a:t>
            </a:r>
            <a:r>
              <a:rPr lang="es-CO" sz="1600">
                <a:solidFill>
                  <a:schemeClr val="dk1"/>
                </a:solidFill>
              </a:rPr>
              <a:t> es un buen equilibrio, ya que es el punto donde la disminución de inercia empieza a ser menos pronunciada (punto de "codo").</a:t>
            </a:r>
            <a:endParaRPr sz="1600">
              <a:solidFill>
                <a:schemeClr val="dk1"/>
              </a:solidFill>
            </a:endParaRPr>
          </a:p>
          <a:p>
            <a:pPr indent="0" lvl="0" marL="0" rtl="0" algn="just">
              <a:lnSpc>
                <a:spcPct val="115833"/>
              </a:lnSpc>
              <a:spcBef>
                <a:spcPts val="800"/>
              </a:spcBef>
              <a:spcAft>
                <a:spcPts val="0"/>
              </a:spcAft>
              <a:buClr>
                <a:schemeClr val="dk1"/>
              </a:buClr>
              <a:buSzPts val="1100"/>
              <a:buFont typeface="Arial"/>
              <a:buNone/>
            </a:pPr>
            <a:r>
              <a:rPr b="1" lang="es-CO" sz="1600">
                <a:solidFill>
                  <a:schemeClr val="dk1"/>
                </a:solidFill>
              </a:rPr>
              <a:t>Reducción de Inercia</a:t>
            </a:r>
            <a:r>
              <a:rPr lang="es-CO" sz="1600">
                <a:solidFill>
                  <a:schemeClr val="dk1"/>
                </a:solidFill>
              </a:rPr>
              <a:t>: La inercia disminuye significativamente al pasar de 2 a 3 clusters, pero después de este punto, la reducción es más gradual, lo que indica menores ganancias en compacidad al agregar más clusters.</a:t>
            </a:r>
            <a:endParaRPr sz="1600">
              <a:solidFill>
                <a:schemeClr val="dk1"/>
              </a:solidFill>
            </a:endParaRPr>
          </a:p>
          <a:p>
            <a:pPr indent="0" lvl="0" marL="0" rtl="0" algn="just">
              <a:lnSpc>
                <a:spcPct val="115833"/>
              </a:lnSpc>
              <a:spcBef>
                <a:spcPts val="800"/>
              </a:spcBef>
              <a:spcAft>
                <a:spcPts val="800"/>
              </a:spcAft>
              <a:buNone/>
            </a:pPr>
            <a:r>
              <a:rPr b="1" lang="es-CO" sz="1600">
                <a:solidFill>
                  <a:schemeClr val="dk1"/>
                </a:solidFill>
              </a:rPr>
              <a:t>Simplicidad vs. Precisión</a:t>
            </a:r>
            <a:r>
              <a:rPr lang="es-CO" sz="1600">
                <a:solidFill>
                  <a:schemeClr val="dk1"/>
                </a:solidFill>
              </a:rPr>
              <a:t>: Elegir 3 clusters proporciona una buena relación entre compactación de los datos y simplicidad del modelo, evitando un aumento innecesario de la complejidad al agregar más clusters.</a:t>
            </a:r>
            <a:endParaRPr sz="1600">
              <a:solidFill>
                <a:schemeClr val="dk1"/>
              </a:solidFill>
              <a:latin typeface="Aptos"/>
              <a:ea typeface="Aptos"/>
              <a:cs typeface="Aptos"/>
              <a:sym typeface="Apto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descr="A screenshot of a computer&#10;&#10;Description automatically generated" id="399" name="Google Shape;399;p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00" name="Google Shape;400;p17"/>
          <p:cNvSpPr txBox="1"/>
          <p:nvPr/>
        </p:nvSpPr>
        <p:spPr>
          <a:xfrm>
            <a:off x="660750" y="1215575"/>
            <a:ext cx="10392000" cy="40584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1600"/>
          </a:p>
          <a:p>
            <a:pPr indent="0" lvl="0" marL="0" marR="0" rtl="0" algn="just">
              <a:spcBef>
                <a:spcPts val="0"/>
              </a:spcBef>
              <a:spcAft>
                <a:spcPts val="0"/>
              </a:spcAft>
              <a:buNone/>
            </a:pPr>
            <a:r>
              <a:t/>
            </a:r>
            <a:endParaRPr b="1" sz="2000">
              <a:solidFill>
                <a:srgbClr val="A08EF1"/>
              </a:solidFill>
              <a:latin typeface="Arial"/>
              <a:ea typeface="Arial"/>
              <a:cs typeface="Arial"/>
              <a:sym typeface="Arial"/>
            </a:endParaRPr>
          </a:p>
          <a:p>
            <a:pPr indent="-342900" lvl="0" marL="457200" rtl="0" algn="just">
              <a:lnSpc>
                <a:spcPct val="100000"/>
              </a:lnSpc>
              <a:spcBef>
                <a:spcPts val="1000"/>
              </a:spcBef>
              <a:spcAft>
                <a:spcPts val="0"/>
              </a:spcAft>
              <a:buClr>
                <a:schemeClr val="dk1"/>
              </a:buClr>
              <a:buSzPts val="1800"/>
              <a:buFont typeface="Aptos"/>
              <a:buChar char="•"/>
            </a:pPr>
            <a:r>
              <a:rPr lang="es-CO" sz="1800">
                <a:solidFill>
                  <a:schemeClr val="dk1"/>
                </a:solidFill>
                <a:latin typeface="Aptos"/>
                <a:ea typeface="Aptos"/>
                <a:cs typeface="Aptos"/>
                <a:sym typeface="Aptos"/>
              </a:rPr>
              <a:t>El análisis exploratorio de datos (EDA) permite observar que los hogares con un mayor nivel educativo tienen más acceso a internet, sugiriendo una barrera educativa en el acceso digital.</a:t>
            </a:r>
            <a:endParaRPr sz="1800">
              <a:solidFill>
                <a:schemeClr val="dk1"/>
              </a:solidFill>
              <a:latin typeface="Aptos"/>
              <a:ea typeface="Aptos"/>
              <a:cs typeface="Aptos"/>
              <a:sym typeface="Aptos"/>
            </a:endParaRPr>
          </a:p>
          <a:p>
            <a:pPr indent="0" lvl="0" marL="457200" rtl="0" algn="just">
              <a:lnSpc>
                <a:spcPct val="100000"/>
              </a:lnSpc>
              <a:spcBef>
                <a:spcPts val="1000"/>
              </a:spcBef>
              <a:spcAft>
                <a:spcPts val="0"/>
              </a:spcAft>
              <a:buNone/>
            </a:pPr>
            <a:r>
              <a:t/>
            </a:r>
            <a:endParaRPr sz="1800">
              <a:solidFill>
                <a:schemeClr val="dk1"/>
              </a:solidFill>
              <a:latin typeface="Aptos"/>
              <a:ea typeface="Aptos"/>
              <a:cs typeface="Aptos"/>
              <a:sym typeface="Aptos"/>
            </a:endParaRPr>
          </a:p>
          <a:p>
            <a:pPr indent="-342900" lvl="0" marL="457200" rtl="0" algn="just">
              <a:lnSpc>
                <a:spcPct val="100000"/>
              </a:lnSpc>
              <a:spcBef>
                <a:spcPts val="1000"/>
              </a:spcBef>
              <a:spcAft>
                <a:spcPts val="0"/>
              </a:spcAft>
              <a:buClr>
                <a:schemeClr val="dk1"/>
              </a:buClr>
              <a:buSzPts val="1800"/>
              <a:buFont typeface="Aptos"/>
              <a:buChar char="•"/>
            </a:pPr>
            <a:r>
              <a:rPr lang="es-CO" sz="1800">
                <a:solidFill>
                  <a:schemeClr val="dk1"/>
                </a:solidFill>
                <a:latin typeface="Aptos"/>
                <a:ea typeface="Aptos"/>
                <a:cs typeface="Aptos"/>
                <a:sym typeface="Aptos"/>
              </a:rPr>
              <a:t>El modelo de agrupación no supervisado (K-means y jerárquico) permitió identificar patrones diferenciados de desarrollo socioeconómico y conectividad a internet en distintas regiones de Colombia. </a:t>
            </a:r>
            <a:endParaRPr sz="1800">
              <a:solidFill>
                <a:schemeClr val="dk1"/>
              </a:solidFill>
              <a:latin typeface="Aptos"/>
              <a:ea typeface="Aptos"/>
              <a:cs typeface="Aptos"/>
              <a:sym typeface="Aptos"/>
            </a:endParaRPr>
          </a:p>
          <a:p>
            <a:pPr indent="0" lvl="0" marL="457200" rtl="0" algn="just">
              <a:lnSpc>
                <a:spcPct val="100000"/>
              </a:lnSpc>
              <a:spcBef>
                <a:spcPts val="1000"/>
              </a:spcBef>
              <a:spcAft>
                <a:spcPts val="0"/>
              </a:spcAft>
              <a:buNone/>
            </a:pPr>
            <a:r>
              <a:t/>
            </a:r>
            <a:endParaRPr sz="1800">
              <a:solidFill>
                <a:schemeClr val="dk1"/>
              </a:solidFill>
              <a:latin typeface="Aptos"/>
              <a:ea typeface="Aptos"/>
              <a:cs typeface="Aptos"/>
              <a:sym typeface="Aptos"/>
            </a:endParaRPr>
          </a:p>
          <a:p>
            <a:pPr indent="-342900" lvl="0" marL="457200" rtl="0" algn="just">
              <a:lnSpc>
                <a:spcPct val="100000"/>
              </a:lnSpc>
              <a:spcBef>
                <a:spcPts val="1000"/>
              </a:spcBef>
              <a:spcAft>
                <a:spcPts val="1000"/>
              </a:spcAft>
              <a:buClr>
                <a:schemeClr val="dk1"/>
              </a:buClr>
              <a:buSzPts val="1800"/>
              <a:buFont typeface="Aptos"/>
              <a:buChar char="•"/>
            </a:pPr>
            <a:r>
              <a:rPr lang="es-CO" sz="1800">
                <a:solidFill>
                  <a:schemeClr val="dk1"/>
                </a:solidFill>
                <a:latin typeface="Aptos"/>
                <a:ea typeface="Aptos"/>
                <a:cs typeface="Aptos"/>
                <a:sym typeface="Aptos"/>
              </a:rPr>
              <a:t>El uso de técnicas de reducción de dimensionalidad y selección de características permitió que el modelo se </a:t>
            </a:r>
            <a:r>
              <a:rPr lang="es-CO" sz="1800">
                <a:solidFill>
                  <a:schemeClr val="dk1"/>
                </a:solidFill>
                <a:latin typeface="Aptos"/>
                <a:ea typeface="Aptos"/>
                <a:cs typeface="Aptos"/>
                <a:sym typeface="Aptos"/>
              </a:rPr>
              <a:t>centrará</a:t>
            </a:r>
            <a:r>
              <a:rPr lang="es-CO" sz="1800">
                <a:solidFill>
                  <a:schemeClr val="dk1"/>
                </a:solidFill>
                <a:latin typeface="Aptos"/>
                <a:ea typeface="Aptos"/>
                <a:cs typeface="Aptos"/>
                <a:sym typeface="Aptos"/>
              </a:rPr>
              <a:t> en las variables más significativas, mejorando la interpretación de los resultados. </a:t>
            </a:r>
            <a:endParaRPr b="1" sz="1800">
              <a:solidFill>
                <a:schemeClr val="dk1"/>
              </a:solidFill>
              <a:latin typeface="Calibri"/>
              <a:ea typeface="Calibri"/>
              <a:cs typeface="Calibri"/>
              <a:sym typeface="Calibri"/>
            </a:endParaRPr>
          </a:p>
        </p:txBody>
      </p:sp>
      <p:sp>
        <p:nvSpPr>
          <p:cNvPr id="401" name="Google Shape;401;p17"/>
          <p:cNvSpPr txBox="1"/>
          <p:nvPr/>
        </p:nvSpPr>
        <p:spPr>
          <a:xfrm>
            <a:off x="817625" y="969050"/>
            <a:ext cx="35415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000">
                <a:solidFill>
                  <a:srgbClr val="A08EF1"/>
                </a:solidFill>
              </a:rPr>
              <a:t>Conclusiones</a:t>
            </a:r>
            <a:endParaRPr b="1" sz="4000">
              <a:solidFill>
                <a:srgbClr val="A08EF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descr="A screenshot of a computer&#10;&#10;Description automatically generated" id="406" name="Google Shape;406;g2d53513e707_2_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07" name="Google Shape;407;g2d53513e707_2_8"/>
          <p:cNvSpPr txBox="1"/>
          <p:nvPr/>
        </p:nvSpPr>
        <p:spPr>
          <a:xfrm>
            <a:off x="473900" y="1163875"/>
            <a:ext cx="11324100" cy="4787100"/>
          </a:xfrm>
          <a:prstGeom prst="rect">
            <a:avLst/>
          </a:prstGeom>
          <a:noFill/>
          <a:ln>
            <a:noFill/>
          </a:ln>
        </p:spPr>
        <p:txBody>
          <a:bodyPr anchorCtr="0" anchor="t" bIns="45700" lIns="91425" spcFirstLastPara="1" rIns="91425" wrap="square" tIns="45700">
            <a:spAutoFit/>
          </a:bodyPr>
          <a:lstStyle/>
          <a:p>
            <a:pPr indent="-336550" lvl="0" marL="457200" rtl="0" algn="just">
              <a:lnSpc>
                <a:spcPct val="100000"/>
              </a:lnSpc>
              <a:spcBef>
                <a:spcPts val="1000"/>
              </a:spcBef>
              <a:spcAft>
                <a:spcPts val="0"/>
              </a:spcAft>
              <a:buClr>
                <a:schemeClr val="dk1"/>
              </a:buClr>
              <a:buSzPts val="1700"/>
              <a:buFont typeface="Aptos"/>
              <a:buChar char="●"/>
            </a:pPr>
            <a:r>
              <a:rPr lang="es-CO" sz="1700">
                <a:solidFill>
                  <a:schemeClr val="dk1"/>
                </a:solidFill>
                <a:latin typeface="Aptos"/>
                <a:ea typeface="Aptos"/>
                <a:cs typeface="Aptos"/>
                <a:sym typeface="Aptos"/>
              </a:rPr>
              <a:t>Los modelos utilizados en diferentes variaciones confluyen al final en identificación de tres (3) clusters definidos, en su relación a la variables P1084 (Frecuencia de uso del internet):</a:t>
            </a:r>
            <a:endParaRPr sz="1700">
              <a:solidFill>
                <a:schemeClr val="dk1"/>
              </a:solidFill>
              <a:latin typeface="Aptos"/>
              <a:ea typeface="Aptos"/>
              <a:cs typeface="Aptos"/>
              <a:sym typeface="Aptos"/>
            </a:endParaRPr>
          </a:p>
          <a:p>
            <a:pPr indent="0" lvl="0" marL="0" rtl="0" algn="just">
              <a:lnSpc>
                <a:spcPct val="100000"/>
              </a:lnSpc>
              <a:spcBef>
                <a:spcPts val="1000"/>
              </a:spcBef>
              <a:spcAft>
                <a:spcPts val="0"/>
              </a:spcAft>
              <a:buNone/>
            </a:pPr>
            <a:r>
              <a:t/>
            </a:r>
            <a:endParaRPr sz="1700">
              <a:solidFill>
                <a:schemeClr val="dk1"/>
              </a:solidFill>
              <a:latin typeface="Aptos"/>
              <a:ea typeface="Aptos"/>
              <a:cs typeface="Aptos"/>
              <a:sym typeface="Aptos"/>
            </a:endParaRPr>
          </a:p>
          <a:p>
            <a:pPr indent="-336550" lvl="1" marL="914400" rtl="0" algn="just">
              <a:lnSpc>
                <a:spcPct val="100000"/>
              </a:lnSpc>
              <a:spcBef>
                <a:spcPts val="1000"/>
              </a:spcBef>
              <a:spcAft>
                <a:spcPts val="0"/>
              </a:spcAft>
              <a:buClr>
                <a:schemeClr val="dk1"/>
              </a:buClr>
              <a:buSzPts val="1700"/>
              <a:buFont typeface="Aptos"/>
              <a:buChar char="○"/>
            </a:pPr>
            <a:r>
              <a:rPr b="1" lang="es-CO" sz="1700">
                <a:solidFill>
                  <a:schemeClr val="dk1"/>
                </a:solidFill>
                <a:latin typeface="Aptos"/>
                <a:ea typeface="Aptos"/>
                <a:cs typeface="Aptos"/>
                <a:sym typeface="Aptos"/>
              </a:rPr>
              <a:t>Cluster de alta frecuencia de uso de Internet.</a:t>
            </a:r>
            <a:r>
              <a:rPr lang="es-CO" sz="1700">
                <a:solidFill>
                  <a:schemeClr val="dk1"/>
                </a:solidFill>
                <a:latin typeface="Aptos"/>
                <a:ea typeface="Aptos"/>
                <a:cs typeface="Aptos"/>
                <a:sym typeface="Aptos"/>
              </a:rPr>
              <a:t> La alta frecuencia de uso está asociada a mejores oportunidades educativas y laborales, lo que refuerza la relación entre desarrollo socioeconómico y conectividad constante.</a:t>
            </a:r>
            <a:endParaRPr sz="1700">
              <a:solidFill>
                <a:schemeClr val="dk1"/>
              </a:solidFill>
              <a:latin typeface="Aptos"/>
              <a:ea typeface="Aptos"/>
              <a:cs typeface="Aptos"/>
              <a:sym typeface="Aptos"/>
            </a:endParaRPr>
          </a:p>
          <a:p>
            <a:pPr indent="-336550" lvl="1" marL="914400" rtl="0" algn="just">
              <a:lnSpc>
                <a:spcPct val="100000"/>
              </a:lnSpc>
              <a:spcBef>
                <a:spcPts val="1000"/>
              </a:spcBef>
              <a:spcAft>
                <a:spcPts val="0"/>
              </a:spcAft>
              <a:buClr>
                <a:schemeClr val="dk1"/>
              </a:buClr>
              <a:buSzPts val="1700"/>
              <a:buFont typeface="Aptos"/>
              <a:buChar char="○"/>
            </a:pPr>
            <a:r>
              <a:rPr b="1" lang="es-CO" sz="1700">
                <a:solidFill>
                  <a:schemeClr val="dk1"/>
                </a:solidFill>
                <a:latin typeface="Aptos"/>
                <a:ea typeface="Aptos"/>
                <a:cs typeface="Aptos"/>
                <a:sym typeface="Aptos"/>
              </a:rPr>
              <a:t>Cluster de uso intermitente o moderado de Internet. </a:t>
            </a:r>
            <a:r>
              <a:rPr lang="es-CO" sz="1700">
                <a:solidFill>
                  <a:schemeClr val="dk1"/>
                </a:solidFill>
                <a:latin typeface="Aptos"/>
                <a:ea typeface="Aptos"/>
                <a:cs typeface="Aptos"/>
                <a:sym typeface="Aptos"/>
              </a:rPr>
              <a:t>Aunque estos hogares utilizan Internet, es probable que el acceso limitado impacte su capacidad para aprovechar oportunidades de educación en línea o de trabajo remoto.</a:t>
            </a:r>
            <a:endParaRPr sz="1700">
              <a:solidFill>
                <a:schemeClr val="dk1"/>
              </a:solidFill>
              <a:latin typeface="Aptos"/>
              <a:ea typeface="Aptos"/>
              <a:cs typeface="Aptos"/>
              <a:sym typeface="Aptos"/>
            </a:endParaRPr>
          </a:p>
          <a:p>
            <a:pPr indent="-336550" lvl="1" marL="914400" rtl="0" algn="just">
              <a:lnSpc>
                <a:spcPct val="100000"/>
              </a:lnSpc>
              <a:spcBef>
                <a:spcPts val="1000"/>
              </a:spcBef>
              <a:spcAft>
                <a:spcPts val="0"/>
              </a:spcAft>
              <a:buClr>
                <a:schemeClr val="dk1"/>
              </a:buClr>
              <a:buSzPts val="1700"/>
              <a:buFont typeface="Aptos"/>
              <a:buChar char="○"/>
            </a:pPr>
            <a:r>
              <a:rPr b="1" lang="es-CO" sz="1700">
                <a:solidFill>
                  <a:schemeClr val="dk1"/>
                </a:solidFill>
                <a:latin typeface="Aptos"/>
                <a:ea typeface="Aptos"/>
                <a:cs typeface="Aptos"/>
                <a:sym typeface="Aptos"/>
              </a:rPr>
              <a:t>Cluster de baja o nula frecuencia de uso de Internet.</a:t>
            </a:r>
            <a:r>
              <a:rPr lang="es-CO" sz="1700">
                <a:solidFill>
                  <a:schemeClr val="dk1"/>
                </a:solidFill>
                <a:latin typeface="Aptos"/>
                <a:ea typeface="Aptos"/>
                <a:cs typeface="Aptos"/>
                <a:sym typeface="Aptos"/>
              </a:rPr>
              <a:t> Este patrón indica una clara necesidad de políticas de inclusión digital dirigidas a reducir la brecha de conectividad en las regiones más vulnerables.</a:t>
            </a:r>
            <a:endParaRPr sz="1700">
              <a:solidFill>
                <a:schemeClr val="dk1"/>
              </a:solidFill>
              <a:latin typeface="Aptos"/>
              <a:ea typeface="Aptos"/>
              <a:cs typeface="Aptos"/>
              <a:sym typeface="Aptos"/>
            </a:endParaRPr>
          </a:p>
          <a:p>
            <a:pPr indent="0" lvl="0" marL="914400" rtl="0" algn="just">
              <a:lnSpc>
                <a:spcPct val="100000"/>
              </a:lnSpc>
              <a:spcBef>
                <a:spcPts val="1000"/>
              </a:spcBef>
              <a:spcAft>
                <a:spcPts val="0"/>
              </a:spcAft>
              <a:buNone/>
            </a:pPr>
            <a:r>
              <a:t/>
            </a:r>
            <a:endParaRPr sz="1700">
              <a:solidFill>
                <a:schemeClr val="dk1"/>
              </a:solidFill>
              <a:latin typeface="Aptos"/>
              <a:ea typeface="Aptos"/>
              <a:cs typeface="Aptos"/>
              <a:sym typeface="Aptos"/>
            </a:endParaRPr>
          </a:p>
          <a:p>
            <a:pPr indent="-336550" lvl="0" marL="457200" rtl="0" algn="just">
              <a:lnSpc>
                <a:spcPct val="100000"/>
              </a:lnSpc>
              <a:spcBef>
                <a:spcPts val="1000"/>
              </a:spcBef>
              <a:spcAft>
                <a:spcPts val="1000"/>
              </a:spcAft>
              <a:buClr>
                <a:schemeClr val="dk1"/>
              </a:buClr>
              <a:buSzPts val="1700"/>
              <a:buFont typeface="Aptos"/>
              <a:buChar char="●"/>
            </a:pPr>
            <a:r>
              <a:rPr lang="es-CO" sz="1700">
                <a:solidFill>
                  <a:schemeClr val="dk1"/>
                </a:solidFill>
                <a:latin typeface="Aptos"/>
                <a:ea typeface="Aptos"/>
                <a:cs typeface="Aptos"/>
                <a:sym typeface="Aptos"/>
              </a:rPr>
              <a:t>La identificación de clusters específicos permite una intervención más efectiva en la posible intervención a través de política pública, propendiendo mejorar las condiciones de vida en las regiones de menor conectividad y promoviendo una Colombia más conectada y equitativa.</a:t>
            </a:r>
            <a:endParaRPr sz="1700">
              <a:solidFill>
                <a:schemeClr val="dk1"/>
              </a:solidFill>
              <a:latin typeface="Aptos"/>
              <a:ea typeface="Aptos"/>
              <a:cs typeface="Aptos"/>
              <a:sym typeface="Aptos"/>
            </a:endParaRPr>
          </a:p>
        </p:txBody>
      </p:sp>
      <p:sp>
        <p:nvSpPr>
          <p:cNvPr id="408" name="Google Shape;408;g2d53513e707_2_8"/>
          <p:cNvSpPr txBox="1"/>
          <p:nvPr/>
        </p:nvSpPr>
        <p:spPr>
          <a:xfrm>
            <a:off x="2045800" y="110675"/>
            <a:ext cx="35415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000">
                <a:solidFill>
                  <a:srgbClr val="A08EF1"/>
                </a:solidFill>
              </a:rPr>
              <a:t>Conclusiones</a:t>
            </a:r>
            <a:endParaRPr b="1" sz="4000">
              <a:solidFill>
                <a:srgbClr val="A08EF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descr="A screenshot of a computer&#10;&#10;Description automatically generated" id="413" name="Google Shape;413;p1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14" name="Google Shape;414;p19"/>
          <p:cNvPicPr preferRelativeResize="0"/>
          <p:nvPr/>
        </p:nvPicPr>
        <p:blipFill>
          <a:blip r:embed="rId4">
            <a:alphaModFix/>
          </a:blip>
          <a:stretch>
            <a:fillRect/>
          </a:stretch>
        </p:blipFill>
        <p:spPr>
          <a:xfrm>
            <a:off x="24300" y="1285022"/>
            <a:ext cx="12191999" cy="453375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descr="A screenshot of a computer&#10;&#10;Description automatically generated" id="419" name="Google Shape;419;g2d5489bd4e4_0_384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20" name="Google Shape;420;g2d5489bd4e4_0_3841"/>
          <p:cNvSpPr txBox="1"/>
          <p:nvPr/>
        </p:nvSpPr>
        <p:spPr>
          <a:xfrm>
            <a:off x="92900" y="1468675"/>
            <a:ext cx="11220600" cy="4407300"/>
          </a:xfrm>
          <a:prstGeom prst="rect">
            <a:avLst/>
          </a:prstGeom>
          <a:noFill/>
          <a:ln>
            <a:noFill/>
          </a:ln>
        </p:spPr>
        <p:txBody>
          <a:bodyPr anchorCtr="0" anchor="t" bIns="45700" lIns="91425" spcFirstLastPara="1" rIns="91425" wrap="square" tIns="45700">
            <a:spAutoFit/>
          </a:bodyPr>
          <a:lstStyle/>
          <a:p>
            <a:pPr indent="-349250" lvl="0" marL="457200" rtl="0" algn="just">
              <a:lnSpc>
                <a:spcPct val="100000"/>
              </a:lnSpc>
              <a:spcBef>
                <a:spcPts val="1000"/>
              </a:spcBef>
              <a:spcAft>
                <a:spcPts val="0"/>
              </a:spcAft>
              <a:buClr>
                <a:schemeClr val="dk1"/>
              </a:buClr>
              <a:buSzPts val="1900"/>
              <a:buFont typeface="Aptos"/>
              <a:buChar char="●"/>
            </a:pPr>
            <a:r>
              <a:rPr lang="es-CO" sz="1900">
                <a:solidFill>
                  <a:schemeClr val="dk1"/>
                </a:solidFill>
                <a:latin typeface="Aptos"/>
                <a:ea typeface="Aptos"/>
                <a:cs typeface="Aptos"/>
                <a:sym typeface="Aptos"/>
              </a:rPr>
              <a:t>La IA tiene un amplio campo de desarrollo en los </a:t>
            </a:r>
            <a:r>
              <a:rPr lang="es-CO" sz="1900">
                <a:solidFill>
                  <a:schemeClr val="dk1"/>
                </a:solidFill>
                <a:latin typeface="Aptos"/>
                <a:ea typeface="Aptos"/>
                <a:cs typeface="Aptos"/>
                <a:sym typeface="Aptos"/>
              </a:rPr>
              <a:t>diferentes</a:t>
            </a:r>
            <a:r>
              <a:rPr lang="es-CO" sz="1900">
                <a:solidFill>
                  <a:schemeClr val="dk1"/>
                </a:solidFill>
                <a:latin typeface="Aptos"/>
                <a:ea typeface="Aptos"/>
                <a:cs typeface="Aptos"/>
                <a:sym typeface="Aptos"/>
              </a:rPr>
              <a:t> ámbitos del conocimiento, lo que representa una valiosa oportunidad como nueva ventaja competitiva en la era digital para las organizaciones.</a:t>
            </a:r>
            <a:endParaRPr sz="1900">
              <a:solidFill>
                <a:schemeClr val="dk1"/>
              </a:solidFill>
              <a:latin typeface="Aptos"/>
              <a:ea typeface="Aptos"/>
              <a:cs typeface="Aptos"/>
              <a:sym typeface="Aptos"/>
            </a:endParaRPr>
          </a:p>
          <a:p>
            <a:pPr indent="-349250" lvl="0" marL="457200" rtl="0" algn="just">
              <a:lnSpc>
                <a:spcPct val="100000"/>
              </a:lnSpc>
              <a:spcBef>
                <a:spcPts val="1000"/>
              </a:spcBef>
              <a:spcAft>
                <a:spcPts val="0"/>
              </a:spcAft>
              <a:buClr>
                <a:schemeClr val="dk1"/>
              </a:buClr>
              <a:buSzPts val="1900"/>
              <a:buFont typeface="Aptos"/>
              <a:buChar char="●"/>
            </a:pPr>
            <a:r>
              <a:rPr lang="es-CO" sz="1900">
                <a:solidFill>
                  <a:schemeClr val="dk1"/>
                </a:solidFill>
                <a:latin typeface="Aptos"/>
                <a:ea typeface="Aptos"/>
                <a:cs typeface="Aptos"/>
                <a:sym typeface="Aptos"/>
              </a:rPr>
              <a:t>A través de modelos de IA es posible atender necesidades sociales de manera efectiva con menores recursos y mayor productividad desde los resultados.</a:t>
            </a:r>
            <a:endParaRPr sz="1900">
              <a:solidFill>
                <a:schemeClr val="dk1"/>
              </a:solidFill>
              <a:latin typeface="Aptos"/>
              <a:ea typeface="Aptos"/>
              <a:cs typeface="Aptos"/>
              <a:sym typeface="Aptos"/>
            </a:endParaRPr>
          </a:p>
          <a:p>
            <a:pPr indent="-349250" lvl="0" marL="457200" rtl="0" algn="just">
              <a:lnSpc>
                <a:spcPct val="100000"/>
              </a:lnSpc>
              <a:spcBef>
                <a:spcPts val="1000"/>
              </a:spcBef>
              <a:spcAft>
                <a:spcPts val="0"/>
              </a:spcAft>
              <a:buClr>
                <a:schemeClr val="dk1"/>
              </a:buClr>
              <a:buSzPts val="1900"/>
              <a:buFont typeface="Aptos"/>
              <a:buChar char="●"/>
            </a:pPr>
            <a:r>
              <a:rPr lang="es-CO" sz="1900">
                <a:solidFill>
                  <a:schemeClr val="dk1"/>
                </a:solidFill>
                <a:latin typeface="Aptos"/>
                <a:ea typeface="Aptos"/>
                <a:cs typeface="Aptos"/>
                <a:sym typeface="Aptos"/>
              </a:rPr>
              <a:t>El desarrollo de los modelos de IA aplicado a las diferentes industrias en el país presenta un desarrollo básico con respecto al potencial en la resolución de problemas a gran escala.</a:t>
            </a:r>
            <a:endParaRPr sz="1900">
              <a:solidFill>
                <a:schemeClr val="dk1"/>
              </a:solidFill>
              <a:latin typeface="Aptos"/>
              <a:ea typeface="Aptos"/>
              <a:cs typeface="Aptos"/>
              <a:sym typeface="Aptos"/>
            </a:endParaRPr>
          </a:p>
          <a:p>
            <a:pPr indent="-349250" lvl="0" marL="457200" rtl="0" algn="just">
              <a:lnSpc>
                <a:spcPct val="100000"/>
              </a:lnSpc>
              <a:spcBef>
                <a:spcPts val="1000"/>
              </a:spcBef>
              <a:spcAft>
                <a:spcPts val="0"/>
              </a:spcAft>
              <a:buClr>
                <a:schemeClr val="dk1"/>
              </a:buClr>
              <a:buSzPts val="1900"/>
              <a:buFont typeface="Aptos"/>
              <a:buChar char="●"/>
            </a:pPr>
            <a:r>
              <a:rPr lang="es-CO" sz="1900">
                <a:solidFill>
                  <a:schemeClr val="dk1"/>
                </a:solidFill>
                <a:latin typeface="Aptos"/>
                <a:ea typeface="Aptos"/>
                <a:cs typeface="Aptos"/>
                <a:sym typeface="Aptos"/>
              </a:rPr>
              <a:t>Fortalecer las</a:t>
            </a:r>
            <a:r>
              <a:rPr lang="es-CO" sz="1900">
                <a:solidFill>
                  <a:schemeClr val="dk1"/>
                </a:solidFill>
                <a:latin typeface="Aptos"/>
                <a:ea typeface="Aptos"/>
                <a:cs typeface="Aptos"/>
                <a:sym typeface="Aptos"/>
              </a:rPr>
              <a:t> habilidades técnicas específicas requeridas para el desarrollo del proyecto, como programación, análisis de datos, o el uso de herramientas especializadas como </a:t>
            </a:r>
            <a:r>
              <a:rPr lang="es-CO" sz="1900">
                <a:solidFill>
                  <a:schemeClr val="dk1"/>
                </a:solidFill>
                <a:latin typeface="Aptos"/>
                <a:ea typeface="Aptos"/>
                <a:cs typeface="Aptos"/>
                <a:sym typeface="Aptos"/>
              </a:rPr>
              <a:t>Chat GPT</a:t>
            </a:r>
            <a:r>
              <a:rPr lang="es-CO" sz="1900">
                <a:solidFill>
                  <a:schemeClr val="dk1"/>
                </a:solidFill>
                <a:latin typeface="Aptos"/>
                <a:ea typeface="Aptos"/>
                <a:cs typeface="Aptos"/>
                <a:sym typeface="Aptos"/>
              </a:rPr>
              <a:t>, representan un gran logro para el equipo de trabajo.</a:t>
            </a:r>
            <a:endParaRPr sz="1900">
              <a:solidFill>
                <a:schemeClr val="dk1"/>
              </a:solidFill>
              <a:latin typeface="Aptos"/>
              <a:ea typeface="Aptos"/>
              <a:cs typeface="Aptos"/>
              <a:sym typeface="Aptos"/>
            </a:endParaRPr>
          </a:p>
          <a:p>
            <a:pPr indent="-349250" lvl="0" marL="457200" rtl="0" algn="just">
              <a:lnSpc>
                <a:spcPct val="100000"/>
              </a:lnSpc>
              <a:spcBef>
                <a:spcPts val="1000"/>
              </a:spcBef>
              <a:spcAft>
                <a:spcPts val="1000"/>
              </a:spcAft>
              <a:buClr>
                <a:schemeClr val="dk1"/>
              </a:buClr>
              <a:buSzPts val="1900"/>
              <a:buFont typeface="Aptos"/>
              <a:buChar char="●"/>
            </a:pPr>
            <a:r>
              <a:rPr lang="es-CO" sz="1900">
                <a:solidFill>
                  <a:schemeClr val="dk1"/>
                </a:solidFill>
                <a:latin typeface="Aptos"/>
                <a:ea typeface="Aptos"/>
                <a:cs typeface="Aptos"/>
                <a:sym typeface="Aptos"/>
              </a:rPr>
              <a:t>Contar con los conceptos generales entorno a los modelos de Machine Learning, uso y aplicación, permitirán en el corto y mediano plazo facilitar nuevas iniciativas desde la particularidad de los roles de cada miembro en el equipo de trabajo.</a:t>
            </a:r>
            <a:endParaRPr sz="1900">
              <a:solidFill>
                <a:schemeClr val="dk1"/>
              </a:solidFill>
              <a:latin typeface="Aptos"/>
              <a:ea typeface="Aptos"/>
              <a:cs typeface="Aptos"/>
              <a:sym typeface="Aptos"/>
            </a:endParaRPr>
          </a:p>
        </p:txBody>
      </p:sp>
      <p:sp>
        <p:nvSpPr>
          <p:cNvPr id="421" name="Google Shape;421;g2d5489bd4e4_0_3841"/>
          <p:cNvSpPr txBox="1"/>
          <p:nvPr/>
        </p:nvSpPr>
        <p:spPr>
          <a:xfrm>
            <a:off x="1817200" y="415475"/>
            <a:ext cx="56094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600">
                <a:solidFill>
                  <a:srgbClr val="A08EF1"/>
                </a:solidFill>
              </a:rPr>
              <a:t>Lecciones aprendidas</a:t>
            </a:r>
            <a:endParaRPr b="1" sz="3600">
              <a:solidFill>
                <a:srgbClr val="A08EF1"/>
              </a:solidFill>
              <a:latin typeface="Calibri"/>
              <a:ea typeface="Calibri"/>
              <a:cs typeface="Calibri"/>
              <a:sym typeface="Calibri"/>
            </a:endParaRPr>
          </a:p>
        </p:txBody>
      </p:sp>
      <p:pic>
        <p:nvPicPr>
          <p:cNvPr id="422" name="Google Shape;422;g2d5489bd4e4_0_3841"/>
          <p:cNvPicPr preferRelativeResize="0"/>
          <p:nvPr/>
        </p:nvPicPr>
        <p:blipFill>
          <a:blip r:embed="rId4">
            <a:alphaModFix/>
          </a:blip>
          <a:stretch>
            <a:fillRect/>
          </a:stretch>
        </p:blipFill>
        <p:spPr>
          <a:xfrm>
            <a:off x="9576525" y="339275"/>
            <a:ext cx="2115580" cy="1184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descr="A screenshot of a computer&#10;&#10;Description automatically generated" id="427" name="Google Shape;427;g2d53513e707_2_1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28" name="Google Shape;428;g2d53513e707_2_16"/>
          <p:cNvSpPr txBox="1"/>
          <p:nvPr/>
        </p:nvSpPr>
        <p:spPr>
          <a:xfrm>
            <a:off x="1992996" y="386325"/>
            <a:ext cx="2409900" cy="5541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3000">
                <a:solidFill>
                  <a:srgbClr val="A08EF1"/>
                </a:solidFill>
              </a:rPr>
              <a:t>Anexos</a:t>
            </a:r>
            <a:endParaRPr sz="3000"/>
          </a:p>
        </p:txBody>
      </p:sp>
      <p:graphicFrame>
        <p:nvGraphicFramePr>
          <p:cNvPr id="429" name="Google Shape;429;g2d53513e707_2_16"/>
          <p:cNvGraphicFramePr/>
          <p:nvPr/>
        </p:nvGraphicFramePr>
        <p:xfrm>
          <a:off x="1916275" y="1316575"/>
          <a:ext cx="3000000" cy="3000000"/>
        </p:xfrm>
        <a:graphic>
          <a:graphicData uri="http://schemas.openxmlformats.org/drawingml/2006/table">
            <a:tbl>
              <a:tblPr>
                <a:noFill/>
                <a:tableStyleId>{D64DA437-3555-4979-8D34-F9B8BF9C0EAF}</a:tableStyleId>
              </a:tblPr>
              <a:tblGrid>
                <a:gridCol w="1743200"/>
                <a:gridCol w="4072075"/>
                <a:gridCol w="2273200"/>
              </a:tblGrid>
              <a:tr h="200025">
                <a:tc>
                  <a:txBody>
                    <a:bodyPr/>
                    <a:lstStyle/>
                    <a:p>
                      <a:pPr indent="0" lvl="0" marL="0" rtl="0" algn="l">
                        <a:spcBef>
                          <a:spcPts val="0"/>
                        </a:spcBef>
                        <a:spcAft>
                          <a:spcPts val="0"/>
                        </a:spcAft>
                        <a:buNone/>
                      </a:pPr>
                      <a:r>
                        <a:t/>
                      </a:r>
                      <a:endParaRPr sz="2200"/>
                    </a:p>
                  </a:txBody>
                  <a:tcPr marT="91425" marB="91425" marR="28575" marL="28575" anchor="b">
                    <a:lnB cap="flat" cmpd="sng" w="9525">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b="1" lang="es-CO" sz="2000"/>
                        <a:t>COSTOS DEL PROYECTO</a:t>
                      </a:r>
                      <a:endParaRPr b="1" sz="2000"/>
                    </a:p>
                  </a:txBody>
                  <a:tcPr marT="91425" marB="91425" marR="28575" marL="28575" anchor="b">
                    <a:lnB cap="flat" cmpd="sng" w="9525">
                      <a:solidFill>
                        <a:srgbClr val="000000"/>
                      </a:solidFill>
                      <a:prstDash val="solid"/>
                      <a:round/>
                      <a:headEnd len="sm" w="sm" type="none"/>
                      <a:tailEnd len="sm" w="sm" type="none"/>
                    </a:lnB>
                    <a:solidFill>
                      <a:srgbClr val="46BDC6"/>
                    </a:solidFill>
                  </a:tcPr>
                </a:tc>
                <a:tc hMerge="1"/>
              </a:tr>
              <a:tr h="200025">
                <a:tc gridSpan="2">
                  <a:txBody>
                    <a:bodyPr/>
                    <a:lstStyle/>
                    <a:p>
                      <a:pPr indent="0" lvl="0" marL="0" rtl="0" algn="ctr">
                        <a:lnSpc>
                          <a:spcPct val="115000"/>
                        </a:lnSpc>
                        <a:spcBef>
                          <a:spcPts val="0"/>
                        </a:spcBef>
                        <a:spcAft>
                          <a:spcPts val="0"/>
                        </a:spcAft>
                        <a:buNone/>
                      </a:pPr>
                      <a:r>
                        <a:rPr b="1" lang="es-CO" sz="1900"/>
                        <a:t>ITEM</a:t>
                      </a:r>
                      <a:endParaRPr b="1" sz="19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ctr">
                        <a:lnSpc>
                          <a:spcPct val="115000"/>
                        </a:lnSpc>
                        <a:spcBef>
                          <a:spcPts val="0"/>
                        </a:spcBef>
                        <a:spcAft>
                          <a:spcPts val="0"/>
                        </a:spcAft>
                        <a:buNone/>
                      </a:pPr>
                      <a:r>
                        <a:rPr b="1" lang="es-CO" sz="1900"/>
                        <a:t>VALOR</a:t>
                      </a:r>
                      <a:endParaRPr b="1" sz="19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gridSpan="2">
                  <a:txBody>
                    <a:bodyPr/>
                    <a:lstStyle/>
                    <a:p>
                      <a:pPr indent="0" lvl="0" marL="0" rtl="0" algn="l">
                        <a:lnSpc>
                          <a:spcPct val="115000"/>
                        </a:lnSpc>
                        <a:spcBef>
                          <a:spcPts val="0"/>
                        </a:spcBef>
                        <a:spcAft>
                          <a:spcPts val="0"/>
                        </a:spcAft>
                        <a:buNone/>
                      </a:pPr>
                      <a:r>
                        <a:rPr lang="es-CO" sz="2200"/>
                        <a:t>Papelería</a:t>
                      </a:r>
                      <a:endParaRPr sz="22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r">
                        <a:lnSpc>
                          <a:spcPct val="115000"/>
                        </a:lnSpc>
                        <a:spcBef>
                          <a:spcPts val="0"/>
                        </a:spcBef>
                        <a:spcAft>
                          <a:spcPts val="0"/>
                        </a:spcAft>
                        <a:buNone/>
                      </a:pPr>
                      <a:r>
                        <a:rPr lang="es-CO" sz="2200"/>
                        <a:t>$200.000</a:t>
                      </a:r>
                      <a:endParaRPr sz="22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gridSpan="2">
                  <a:txBody>
                    <a:bodyPr/>
                    <a:lstStyle/>
                    <a:p>
                      <a:pPr indent="0" lvl="0" marL="0" rtl="0" algn="l">
                        <a:lnSpc>
                          <a:spcPct val="115000"/>
                        </a:lnSpc>
                        <a:spcBef>
                          <a:spcPts val="0"/>
                        </a:spcBef>
                        <a:spcAft>
                          <a:spcPts val="0"/>
                        </a:spcAft>
                        <a:buNone/>
                      </a:pPr>
                      <a:r>
                        <a:rPr lang="es-CO" sz="2200"/>
                        <a:t>Internet</a:t>
                      </a:r>
                      <a:endParaRPr sz="22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r">
                        <a:lnSpc>
                          <a:spcPct val="115000"/>
                        </a:lnSpc>
                        <a:spcBef>
                          <a:spcPts val="0"/>
                        </a:spcBef>
                        <a:spcAft>
                          <a:spcPts val="0"/>
                        </a:spcAft>
                        <a:buNone/>
                      </a:pPr>
                      <a:r>
                        <a:rPr lang="es-CO" sz="2200"/>
                        <a:t>$258.000</a:t>
                      </a:r>
                      <a:endParaRPr sz="22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gridSpan="2">
                  <a:txBody>
                    <a:bodyPr/>
                    <a:lstStyle/>
                    <a:p>
                      <a:pPr indent="0" lvl="0" marL="0" rtl="0" algn="l">
                        <a:lnSpc>
                          <a:spcPct val="115000"/>
                        </a:lnSpc>
                        <a:spcBef>
                          <a:spcPts val="0"/>
                        </a:spcBef>
                        <a:spcAft>
                          <a:spcPts val="0"/>
                        </a:spcAft>
                        <a:buNone/>
                      </a:pPr>
                      <a:r>
                        <a:rPr lang="es-CO" sz="2200"/>
                        <a:t>Servicio públicos</a:t>
                      </a:r>
                      <a:endParaRPr sz="22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r">
                        <a:lnSpc>
                          <a:spcPct val="115000"/>
                        </a:lnSpc>
                        <a:spcBef>
                          <a:spcPts val="0"/>
                        </a:spcBef>
                        <a:spcAft>
                          <a:spcPts val="0"/>
                        </a:spcAft>
                        <a:buNone/>
                      </a:pPr>
                      <a:r>
                        <a:rPr lang="es-CO" sz="2200"/>
                        <a:t>$360.000</a:t>
                      </a:r>
                      <a:endParaRPr sz="22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gridSpan="2">
                  <a:txBody>
                    <a:bodyPr/>
                    <a:lstStyle/>
                    <a:p>
                      <a:pPr indent="0" lvl="0" marL="0" rtl="0" algn="l">
                        <a:lnSpc>
                          <a:spcPct val="115000"/>
                        </a:lnSpc>
                        <a:spcBef>
                          <a:spcPts val="0"/>
                        </a:spcBef>
                        <a:spcAft>
                          <a:spcPts val="0"/>
                        </a:spcAft>
                        <a:buNone/>
                      </a:pPr>
                      <a:r>
                        <a:rPr lang="es-CO" sz="2200"/>
                        <a:t>Asesoría Expertos Técnicos</a:t>
                      </a:r>
                      <a:endParaRPr sz="22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r">
                        <a:lnSpc>
                          <a:spcPct val="115000"/>
                        </a:lnSpc>
                        <a:spcBef>
                          <a:spcPts val="0"/>
                        </a:spcBef>
                        <a:spcAft>
                          <a:spcPts val="0"/>
                        </a:spcAft>
                        <a:buNone/>
                      </a:pPr>
                      <a:r>
                        <a:rPr lang="es-CO" sz="2200"/>
                        <a:t>$9.600.000</a:t>
                      </a:r>
                      <a:endParaRPr sz="22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gridSpan="2">
                  <a:txBody>
                    <a:bodyPr/>
                    <a:lstStyle/>
                    <a:p>
                      <a:pPr indent="0" lvl="0" marL="0" rtl="0" algn="l">
                        <a:lnSpc>
                          <a:spcPct val="115000"/>
                        </a:lnSpc>
                        <a:spcBef>
                          <a:spcPts val="0"/>
                        </a:spcBef>
                        <a:spcAft>
                          <a:spcPts val="0"/>
                        </a:spcAft>
                        <a:buNone/>
                      </a:pPr>
                      <a:r>
                        <a:rPr lang="es-CO" sz="2200"/>
                        <a:t>Procesamiento y Análisis de datos</a:t>
                      </a:r>
                      <a:endParaRPr sz="22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r">
                        <a:lnSpc>
                          <a:spcPct val="115000"/>
                        </a:lnSpc>
                        <a:spcBef>
                          <a:spcPts val="0"/>
                        </a:spcBef>
                        <a:spcAft>
                          <a:spcPts val="0"/>
                        </a:spcAft>
                        <a:buNone/>
                      </a:pPr>
                      <a:r>
                        <a:rPr lang="es-CO" sz="2200"/>
                        <a:t>$12.000.000</a:t>
                      </a:r>
                      <a:endParaRPr sz="22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gridSpan="2">
                  <a:txBody>
                    <a:bodyPr/>
                    <a:lstStyle/>
                    <a:p>
                      <a:pPr indent="0" lvl="0" marL="0" rtl="0" algn="ctr">
                        <a:lnSpc>
                          <a:spcPct val="115000"/>
                        </a:lnSpc>
                        <a:spcBef>
                          <a:spcPts val="0"/>
                        </a:spcBef>
                        <a:spcAft>
                          <a:spcPts val="0"/>
                        </a:spcAft>
                        <a:buNone/>
                      </a:pPr>
                      <a:r>
                        <a:rPr b="1" lang="es-CO" sz="1800"/>
                        <a:t>TOTAL</a:t>
                      </a:r>
                      <a:endParaRPr b="1" sz="18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r">
                        <a:lnSpc>
                          <a:spcPct val="115000"/>
                        </a:lnSpc>
                        <a:spcBef>
                          <a:spcPts val="0"/>
                        </a:spcBef>
                        <a:spcAft>
                          <a:spcPts val="0"/>
                        </a:spcAft>
                        <a:buNone/>
                      </a:pPr>
                      <a:r>
                        <a:rPr b="1" lang="es-CO" sz="2500"/>
                        <a:t>$22.418.000</a:t>
                      </a:r>
                      <a:endParaRPr b="1" sz="25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descr="A screenshot of a computer&#10;&#10;Description automatically generated" id="434" name="Google Shape;434;g2d53513e707_2_2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35" name="Google Shape;435;g2d53513e707_2_23"/>
          <p:cNvSpPr txBox="1"/>
          <p:nvPr/>
        </p:nvSpPr>
        <p:spPr>
          <a:xfrm>
            <a:off x="2133920" y="339350"/>
            <a:ext cx="1908900" cy="5541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3000">
                <a:solidFill>
                  <a:srgbClr val="A08EF1"/>
                </a:solidFill>
              </a:rPr>
              <a:t>Anexos</a:t>
            </a:r>
            <a:endParaRPr sz="3000"/>
          </a:p>
        </p:txBody>
      </p:sp>
      <p:pic>
        <p:nvPicPr>
          <p:cNvPr id="436" name="Google Shape;436;g2d53513e707_2_23"/>
          <p:cNvPicPr preferRelativeResize="0"/>
          <p:nvPr/>
        </p:nvPicPr>
        <p:blipFill>
          <a:blip r:embed="rId4">
            <a:alphaModFix/>
          </a:blip>
          <a:stretch>
            <a:fillRect/>
          </a:stretch>
        </p:blipFill>
        <p:spPr>
          <a:xfrm>
            <a:off x="912650" y="2903262"/>
            <a:ext cx="10195974" cy="2648525"/>
          </a:xfrm>
          <a:prstGeom prst="rect">
            <a:avLst/>
          </a:prstGeom>
          <a:noFill/>
          <a:ln>
            <a:noFill/>
          </a:ln>
        </p:spPr>
      </p:pic>
      <p:sp>
        <p:nvSpPr>
          <p:cNvPr id="437" name="Google Shape;437;g2d53513e707_2_23"/>
          <p:cNvSpPr txBox="1"/>
          <p:nvPr/>
        </p:nvSpPr>
        <p:spPr>
          <a:xfrm>
            <a:off x="2486425" y="666175"/>
            <a:ext cx="6708600" cy="1932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1">
              <a:solidFill>
                <a:srgbClr val="A08EF1"/>
              </a:solidFill>
              <a:latin typeface="Arial"/>
              <a:ea typeface="Arial"/>
              <a:cs typeface="Arial"/>
              <a:sym typeface="Arial"/>
            </a:endParaRPr>
          </a:p>
          <a:p>
            <a:pPr indent="-317500" lvl="0" marL="457200" rtl="0" algn="just">
              <a:lnSpc>
                <a:spcPct val="115833"/>
              </a:lnSpc>
              <a:spcBef>
                <a:spcPts val="0"/>
              </a:spcBef>
              <a:spcAft>
                <a:spcPts val="0"/>
              </a:spcAft>
              <a:buClr>
                <a:schemeClr val="dk1"/>
              </a:buClr>
              <a:buSzPts val="1400"/>
              <a:buFont typeface="Aptos"/>
              <a:buChar char="•"/>
            </a:pPr>
            <a:r>
              <a:rPr b="1" lang="es-CO">
                <a:solidFill>
                  <a:schemeClr val="dk1"/>
                </a:solidFill>
                <a:latin typeface="Aptos"/>
                <a:ea typeface="Aptos"/>
                <a:cs typeface="Aptos"/>
                <a:sym typeface="Aptos"/>
              </a:rPr>
              <a:t>Cuaderno en Colab (Modelo Predictivo G1.ipynb)</a:t>
            </a:r>
            <a:endParaRPr b="1">
              <a:solidFill>
                <a:schemeClr val="dk1"/>
              </a:solidFill>
              <a:latin typeface="Aptos"/>
              <a:ea typeface="Aptos"/>
              <a:cs typeface="Aptos"/>
              <a:sym typeface="Aptos"/>
            </a:endParaRPr>
          </a:p>
          <a:p>
            <a:pPr indent="0" lvl="0" marL="914400" rtl="0" algn="just">
              <a:lnSpc>
                <a:spcPct val="115833"/>
              </a:lnSpc>
              <a:spcBef>
                <a:spcPts val="800"/>
              </a:spcBef>
              <a:spcAft>
                <a:spcPts val="0"/>
              </a:spcAft>
              <a:buNone/>
            </a:pPr>
            <a:r>
              <a:rPr b="1" lang="es-CO" u="sng">
                <a:solidFill>
                  <a:srgbClr val="1155CC"/>
                </a:solidFill>
                <a:latin typeface="Aptos"/>
                <a:ea typeface="Aptos"/>
                <a:cs typeface="Aptos"/>
                <a:sym typeface="Aptos"/>
                <a:hlinkClick r:id="rId5">
                  <a:extLst>
                    <a:ext uri="{A12FA001-AC4F-418D-AE19-62706E023703}">
                      <ahyp:hlinkClr val="tx"/>
                    </a:ext>
                  </a:extLst>
                </a:hlinkClick>
              </a:rPr>
              <a:t>Modelo Predictivo G1.ipynb - Colab</a:t>
            </a:r>
            <a:endParaRPr b="1">
              <a:solidFill>
                <a:schemeClr val="dk1"/>
              </a:solidFill>
              <a:latin typeface="Aptos"/>
              <a:ea typeface="Aptos"/>
              <a:cs typeface="Aptos"/>
              <a:sym typeface="Aptos"/>
            </a:endParaRPr>
          </a:p>
          <a:p>
            <a:pPr indent="-317500" lvl="0" marL="457200" rtl="0" algn="just">
              <a:lnSpc>
                <a:spcPct val="115833"/>
              </a:lnSpc>
              <a:spcBef>
                <a:spcPts val="800"/>
              </a:spcBef>
              <a:spcAft>
                <a:spcPts val="0"/>
              </a:spcAft>
              <a:buClr>
                <a:schemeClr val="dk1"/>
              </a:buClr>
              <a:buSzPts val="1400"/>
              <a:buFont typeface="Aptos"/>
              <a:buChar char="•"/>
            </a:pPr>
            <a:r>
              <a:rPr b="1" lang="es-CO">
                <a:solidFill>
                  <a:schemeClr val="dk1"/>
                </a:solidFill>
                <a:latin typeface="Aptos"/>
                <a:ea typeface="Aptos"/>
                <a:cs typeface="Aptos"/>
                <a:sym typeface="Aptos"/>
              </a:rPr>
              <a:t>Repositorio Proyecto:</a:t>
            </a:r>
            <a:endParaRPr b="1">
              <a:solidFill>
                <a:schemeClr val="dk1"/>
              </a:solidFill>
              <a:latin typeface="Aptos"/>
              <a:ea typeface="Aptos"/>
              <a:cs typeface="Aptos"/>
              <a:sym typeface="Aptos"/>
            </a:endParaRPr>
          </a:p>
          <a:p>
            <a:pPr indent="0" lvl="0" marL="914400" rtl="0" algn="just">
              <a:lnSpc>
                <a:spcPct val="115833"/>
              </a:lnSpc>
              <a:spcBef>
                <a:spcPts val="800"/>
              </a:spcBef>
              <a:spcAft>
                <a:spcPts val="0"/>
              </a:spcAft>
              <a:buNone/>
            </a:pPr>
            <a:r>
              <a:rPr lang="es-CO" u="sng">
                <a:solidFill>
                  <a:srgbClr val="1155CC"/>
                </a:solidFill>
                <a:hlinkClick r:id="rId6">
                  <a:extLst>
                    <a:ext uri="{A12FA001-AC4F-418D-AE19-62706E023703}">
                      <ahyp:hlinkClr val="tx"/>
                    </a:ext>
                  </a:extLst>
                </a:hlinkClick>
              </a:rPr>
              <a:t>Proyecto Modelo_Predictivo G1</a:t>
            </a:r>
            <a:endParaRPr>
              <a:solidFill>
                <a:schemeClr val="dk1"/>
              </a:solidFill>
              <a:latin typeface="Aptos"/>
              <a:ea typeface="Aptos"/>
              <a:cs typeface="Aptos"/>
              <a:sym typeface="Aptos"/>
            </a:endParaRPr>
          </a:p>
          <a:p>
            <a:pPr indent="-317500" lvl="0" marL="457200" rtl="0" algn="just">
              <a:lnSpc>
                <a:spcPct val="115833"/>
              </a:lnSpc>
              <a:spcBef>
                <a:spcPts val="800"/>
              </a:spcBef>
              <a:spcAft>
                <a:spcPts val="0"/>
              </a:spcAft>
              <a:buClr>
                <a:schemeClr val="dk1"/>
              </a:buClr>
              <a:buSzPts val="1400"/>
              <a:buFont typeface="Aptos"/>
              <a:buChar char="•"/>
            </a:pPr>
            <a:r>
              <a:rPr b="1" lang="es-CO">
                <a:solidFill>
                  <a:schemeClr val="dk1"/>
                </a:solidFill>
                <a:latin typeface="Aptos"/>
                <a:ea typeface="Aptos"/>
                <a:cs typeface="Aptos"/>
                <a:sym typeface="Aptos"/>
              </a:rPr>
              <a:t>Diagrama de flujo del diccionario de datos</a:t>
            </a:r>
            <a:r>
              <a:rPr b="1" lang="es-CO">
                <a:solidFill>
                  <a:schemeClr val="dk1"/>
                </a:solidFill>
                <a:latin typeface="Aptos"/>
                <a:ea typeface="Aptos"/>
                <a:cs typeface="Aptos"/>
                <a:sym typeface="Aptos"/>
              </a:rPr>
              <a:t>:</a:t>
            </a:r>
            <a:endParaRPr>
              <a:solidFill>
                <a:schemeClr val="dk1"/>
              </a:solidFill>
              <a:latin typeface="Aptos"/>
              <a:ea typeface="Aptos"/>
              <a:cs typeface="Aptos"/>
              <a:sym typeface="Apto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descr="A screenshot of a computer&#10;&#10;Description automatically generated" id="442" name="Google Shape;442;g2d53513e707_0_11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43" name="Google Shape;443;g2d53513e707_0_114"/>
          <p:cNvPicPr preferRelativeResize="0"/>
          <p:nvPr/>
        </p:nvPicPr>
        <p:blipFill>
          <a:blip r:embed="rId4">
            <a:alphaModFix/>
          </a:blip>
          <a:stretch>
            <a:fillRect/>
          </a:stretch>
        </p:blipFill>
        <p:spPr>
          <a:xfrm>
            <a:off x="726850" y="510975"/>
            <a:ext cx="4762500" cy="4267200"/>
          </a:xfrm>
          <a:prstGeom prst="rect">
            <a:avLst/>
          </a:prstGeom>
          <a:noFill/>
          <a:ln>
            <a:noFill/>
          </a:ln>
        </p:spPr>
      </p:pic>
      <p:pic>
        <p:nvPicPr>
          <p:cNvPr id="444" name="Google Shape;444;g2d53513e707_0_114"/>
          <p:cNvPicPr preferRelativeResize="0"/>
          <p:nvPr/>
        </p:nvPicPr>
        <p:blipFill>
          <a:blip r:embed="rId5">
            <a:alphaModFix/>
          </a:blip>
          <a:stretch>
            <a:fillRect/>
          </a:stretch>
        </p:blipFill>
        <p:spPr>
          <a:xfrm>
            <a:off x="5489350" y="-86975"/>
            <a:ext cx="4762500" cy="476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descr="A screenshot of a computer&#10;&#10;Description automatically generated" id="103" name="Google Shape;103;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4" name="Google Shape;104;p3"/>
          <p:cNvSpPr txBox="1"/>
          <p:nvPr/>
        </p:nvSpPr>
        <p:spPr>
          <a:xfrm>
            <a:off x="1949824" y="312475"/>
            <a:ext cx="79947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600">
                <a:solidFill>
                  <a:srgbClr val="A08EF1"/>
                </a:solidFill>
              </a:rPr>
              <a:t>Planteamiento del problema</a:t>
            </a:r>
            <a:endParaRPr b="1" sz="3600">
              <a:solidFill>
                <a:srgbClr val="A08EF1"/>
              </a:solidFill>
              <a:latin typeface="Calibri"/>
              <a:ea typeface="Calibri"/>
              <a:cs typeface="Calibri"/>
              <a:sym typeface="Calibri"/>
            </a:endParaRPr>
          </a:p>
        </p:txBody>
      </p:sp>
      <p:sp>
        <p:nvSpPr>
          <p:cNvPr id="105" name="Google Shape;105;p3"/>
          <p:cNvSpPr txBox="1"/>
          <p:nvPr/>
        </p:nvSpPr>
        <p:spPr>
          <a:xfrm>
            <a:off x="631500" y="1192200"/>
            <a:ext cx="10929000" cy="17547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es-CO" sz="1800">
                <a:solidFill>
                  <a:schemeClr val="dk1"/>
                </a:solidFill>
                <a:latin typeface="Calibri"/>
                <a:ea typeface="Calibri"/>
                <a:cs typeface="Calibri"/>
                <a:sym typeface="Calibri"/>
              </a:rPr>
              <a:t>Este proyecto aborda cómo </a:t>
            </a:r>
            <a:r>
              <a:rPr b="1" lang="es-CO" sz="1800">
                <a:solidFill>
                  <a:schemeClr val="dk1"/>
                </a:solidFill>
                <a:latin typeface="Calibri"/>
                <a:ea typeface="Calibri"/>
                <a:cs typeface="Calibri"/>
                <a:sym typeface="Calibri"/>
              </a:rPr>
              <a:t>la falta de acceso a internet limita el desarrollo socioeconómico</a:t>
            </a:r>
            <a:r>
              <a:rPr lang="es-CO" sz="1800">
                <a:solidFill>
                  <a:schemeClr val="dk1"/>
                </a:solidFill>
                <a:latin typeface="Calibri"/>
                <a:ea typeface="Calibri"/>
                <a:cs typeface="Calibri"/>
                <a:sym typeface="Calibri"/>
              </a:rPr>
              <a:t> de las familias en Colombia, </a:t>
            </a:r>
            <a:r>
              <a:rPr b="1" lang="es-CO" sz="1800">
                <a:solidFill>
                  <a:schemeClr val="dk1"/>
                </a:solidFill>
                <a:latin typeface="Calibri"/>
                <a:ea typeface="Calibri"/>
                <a:cs typeface="Calibri"/>
                <a:sym typeface="Calibri"/>
              </a:rPr>
              <a:t>afectando</a:t>
            </a:r>
            <a:r>
              <a:rPr lang="es-CO" sz="1800">
                <a:solidFill>
                  <a:schemeClr val="dk1"/>
                </a:solidFill>
                <a:latin typeface="Calibri"/>
                <a:ea typeface="Calibri"/>
                <a:cs typeface="Calibri"/>
                <a:sym typeface="Calibri"/>
              </a:rPr>
              <a:t> factores como </a:t>
            </a:r>
            <a:r>
              <a:rPr b="1" lang="es-CO" sz="1800">
                <a:solidFill>
                  <a:schemeClr val="dk1"/>
                </a:solidFill>
                <a:latin typeface="Calibri"/>
                <a:ea typeface="Calibri"/>
                <a:cs typeface="Calibri"/>
                <a:sym typeface="Calibri"/>
              </a:rPr>
              <a:t>la educación, los ingresos y la empleabilidad</a:t>
            </a:r>
            <a:r>
              <a:rPr lang="es-CO" sz="1800">
                <a:solidFill>
                  <a:schemeClr val="dk1"/>
                </a:solidFill>
                <a:latin typeface="Calibri"/>
                <a:ea typeface="Calibri"/>
                <a:cs typeface="Calibri"/>
                <a:sym typeface="Calibri"/>
              </a:rPr>
              <a:t>. Utilizando un modelo de agrupación basado en inteligencia artificial, se busca identificar patrones entre conectividad y condiciones de vida para </a:t>
            </a:r>
            <a:r>
              <a:rPr b="1" lang="es-CO" sz="1800">
                <a:solidFill>
                  <a:schemeClr val="dk1"/>
                </a:solidFill>
                <a:latin typeface="Calibri"/>
                <a:ea typeface="Calibri"/>
                <a:cs typeface="Calibri"/>
                <a:sym typeface="Calibri"/>
              </a:rPr>
              <a:t>orientar políticas de conectividad efectivas</a:t>
            </a:r>
            <a:r>
              <a:rPr lang="es-CO" sz="1800">
                <a:solidFill>
                  <a:schemeClr val="dk1"/>
                </a:solidFill>
                <a:latin typeface="Calibri"/>
                <a:ea typeface="Calibri"/>
                <a:cs typeface="Calibri"/>
                <a:sym typeface="Calibri"/>
              </a:rPr>
              <a:t>.</a:t>
            </a:r>
            <a:r>
              <a:rPr lang="es-CO" sz="1800">
                <a:solidFill>
                  <a:schemeClr val="dk1"/>
                </a:solidFill>
                <a:latin typeface="Calibri"/>
                <a:ea typeface="Calibri"/>
                <a:cs typeface="Calibri"/>
                <a:sym typeface="Calibri"/>
              </a:rPr>
              <a:t> El objetivo es cerrar la brecha digital y promover un crecimiento inclusivo, mejorando la calidad de vida en distintas regiones del país.</a:t>
            </a:r>
            <a:endParaRPr/>
          </a:p>
        </p:txBody>
      </p:sp>
      <p:pic>
        <p:nvPicPr>
          <p:cNvPr id="106" name="Google Shape;106;p3"/>
          <p:cNvPicPr preferRelativeResize="0"/>
          <p:nvPr/>
        </p:nvPicPr>
        <p:blipFill>
          <a:blip r:embed="rId4">
            <a:alphaModFix/>
          </a:blip>
          <a:stretch>
            <a:fillRect/>
          </a:stretch>
        </p:blipFill>
        <p:spPr>
          <a:xfrm>
            <a:off x="1572462" y="3106450"/>
            <a:ext cx="9047076" cy="2971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g2d53513e707_0_137"/>
          <p:cNvPicPr preferRelativeResize="0"/>
          <p:nvPr/>
        </p:nvPicPr>
        <p:blipFill>
          <a:blip r:embed="rId3">
            <a:alphaModFix/>
          </a:blip>
          <a:stretch>
            <a:fillRect/>
          </a:stretch>
        </p:blipFill>
        <p:spPr>
          <a:xfrm>
            <a:off x="81375" y="871850"/>
            <a:ext cx="12024799" cy="4719527"/>
          </a:xfrm>
          <a:prstGeom prst="rect">
            <a:avLst/>
          </a:prstGeom>
          <a:noFill/>
          <a:ln>
            <a:noFill/>
          </a:ln>
        </p:spPr>
      </p:pic>
      <p:pic>
        <p:nvPicPr>
          <p:cNvPr descr="A screenshot of a computer&#10;&#10;Description automatically generated" id="112" name="Google Shape;112;g2d53513e707_0_137"/>
          <p:cNvPicPr preferRelativeResize="0"/>
          <p:nvPr/>
        </p:nvPicPr>
        <p:blipFill rotWithShape="1">
          <a:blip r:embed="rId4">
            <a:alphaModFix/>
          </a:blip>
          <a:srcRect b="0" l="0" r="0" t="0"/>
          <a:stretch/>
        </p:blipFill>
        <p:spPr>
          <a:xfrm>
            <a:off x="0" y="0"/>
            <a:ext cx="12192000" cy="6858000"/>
          </a:xfrm>
          <a:prstGeom prst="rect">
            <a:avLst/>
          </a:prstGeom>
          <a:noFill/>
          <a:ln>
            <a:noFill/>
          </a:ln>
        </p:spPr>
      </p:pic>
      <p:pic>
        <p:nvPicPr>
          <p:cNvPr id="113" name="Google Shape;113;g2d53513e707_0_137"/>
          <p:cNvPicPr preferRelativeResize="0"/>
          <p:nvPr/>
        </p:nvPicPr>
        <p:blipFill>
          <a:blip r:embed="rId3">
            <a:alphaModFix/>
          </a:blip>
          <a:stretch>
            <a:fillRect/>
          </a:stretch>
        </p:blipFill>
        <p:spPr>
          <a:xfrm>
            <a:off x="81375" y="871850"/>
            <a:ext cx="12024795" cy="4719525"/>
          </a:xfrm>
          <a:prstGeom prst="rect">
            <a:avLst/>
          </a:prstGeom>
          <a:noFill/>
          <a:ln>
            <a:noFill/>
          </a:ln>
        </p:spPr>
      </p:pic>
      <p:pic>
        <p:nvPicPr>
          <p:cNvPr id="114" name="Google Shape;114;g2d53513e707_0_137"/>
          <p:cNvPicPr preferRelativeResize="0"/>
          <p:nvPr/>
        </p:nvPicPr>
        <p:blipFill rotWithShape="1">
          <a:blip r:embed="rId5">
            <a:alphaModFix/>
          </a:blip>
          <a:srcRect b="0" l="33585" r="0" t="0"/>
          <a:stretch/>
        </p:blipFill>
        <p:spPr>
          <a:xfrm>
            <a:off x="9706990" y="871850"/>
            <a:ext cx="2397711" cy="2211275"/>
          </a:xfrm>
          <a:prstGeom prst="rect">
            <a:avLst/>
          </a:prstGeom>
          <a:noFill/>
          <a:ln>
            <a:noFill/>
          </a:ln>
        </p:spPr>
      </p:pic>
      <p:sp>
        <p:nvSpPr>
          <p:cNvPr id="115" name="Google Shape;115;g2d53513e707_0_137"/>
          <p:cNvSpPr txBox="1"/>
          <p:nvPr/>
        </p:nvSpPr>
        <p:spPr>
          <a:xfrm>
            <a:off x="98100" y="831825"/>
            <a:ext cx="4057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600">
                <a:solidFill>
                  <a:srgbClr val="A08EF1"/>
                </a:solidFill>
              </a:rPr>
              <a:t>Objetivo General</a:t>
            </a:r>
            <a:endParaRPr b="1" sz="3600">
              <a:solidFill>
                <a:srgbClr val="A08EF1"/>
              </a:solidFill>
              <a:latin typeface="Calibri"/>
              <a:ea typeface="Calibri"/>
              <a:cs typeface="Calibri"/>
              <a:sym typeface="Calibri"/>
            </a:endParaRPr>
          </a:p>
        </p:txBody>
      </p:sp>
      <p:sp>
        <p:nvSpPr>
          <p:cNvPr id="116" name="Google Shape;116;g2d53513e707_0_137"/>
          <p:cNvSpPr txBox="1"/>
          <p:nvPr/>
        </p:nvSpPr>
        <p:spPr>
          <a:xfrm>
            <a:off x="81375" y="2555575"/>
            <a:ext cx="63789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600">
                <a:solidFill>
                  <a:srgbClr val="A08EF1"/>
                </a:solidFill>
              </a:rPr>
              <a:t>Objetivos Específicos</a:t>
            </a:r>
            <a:endParaRPr b="1" sz="3600">
              <a:solidFill>
                <a:srgbClr val="A08EF1"/>
              </a:solidFill>
              <a:latin typeface="Calibri"/>
              <a:ea typeface="Calibri"/>
              <a:cs typeface="Calibri"/>
              <a:sym typeface="Calibri"/>
            </a:endParaRPr>
          </a:p>
        </p:txBody>
      </p:sp>
      <p:pic>
        <p:nvPicPr>
          <p:cNvPr id="117" name="Google Shape;117;g2d53513e707_0_137"/>
          <p:cNvPicPr preferRelativeResize="0"/>
          <p:nvPr/>
        </p:nvPicPr>
        <p:blipFill>
          <a:blip r:embed="rId6">
            <a:alphaModFix/>
          </a:blip>
          <a:stretch>
            <a:fillRect/>
          </a:stretch>
        </p:blipFill>
        <p:spPr>
          <a:xfrm>
            <a:off x="7672150" y="3298050"/>
            <a:ext cx="2034850" cy="2211275"/>
          </a:xfrm>
          <a:prstGeom prst="rect">
            <a:avLst/>
          </a:prstGeom>
          <a:noFill/>
          <a:ln>
            <a:noFill/>
          </a:ln>
        </p:spPr>
      </p:pic>
      <p:pic>
        <p:nvPicPr>
          <p:cNvPr id="118" name="Google Shape;118;g2d53513e707_0_137"/>
          <p:cNvPicPr preferRelativeResize="0"/>
          <p:nvPr/>
        </p:nvPicPr>
        <p:blipFill>
          <a:blip r:embed="rId7">
            <a:alphaModFix/>
          </a:blip>
          <a:stretch>
            <a:fillRect/>
          </a:stretch>
        </p:blipFill>
        <p:spPr>
          <a:xfrm>
            <a:off x="10023800" y="3224225"/>
            <a:ext cx="2034850" cy="1019175"/>
          </a:xfrm>
          <a:prstGeom prst="rect">
            <a:avLst/>
          </a:prstGeom>
          <a:noFill/>
          <a:ln>
            <a:noFill/>
          </a:ln>
        </p:spPr>
      </p:pic>
      <p:pic>
        <p:nvPicPr>
          <p:cNvPr id="119" name="Google Shape;119;g2d53513e707_0_137"/>
          <p:cNvPicPr preferRelativeResize="0"/>
          <p:nvPr/>
        </p:nvPicPr>
        <p:blipFill>
          <a:blip r:embed="rId7">
            <a:alphaModFix/>
          </a:blip>
          <a:stretch>
            <a:fillRect/>
          </a:stretch>
        </p:blipFill>
        <p:spPr>
          <a:xfrm>
            <a:off x="10023800" y="4214825"/>
            <a:ext cx="2082375" cy="1221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descr="A screenshot of a computer&#10;&#10;Description automatically generated" id="124" name="Google Shape;124;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5" name="Google Shape;125;p5"/>
          <p:cNvSpPr txBox="1"/>
          <p:nvPr/>
        </p:nvSpPr>
        <p:spPr>
          <a:xfrm>
            <a:off x="1967853" y="324291"/>
            <a:ext cx="6094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600">
                <a:solidFill>
                  <a:srgbClr val="A08EF1"/>
                </a:solidFill>
                <a:latin typeface="Arial"/>
                <a:ea typeface="Arial"/>
                <a:cs typeface="Arial"/>
                <a:sym typeface="Arial"/>
              </a:rPr>
              <a:t>Justificación </a:t>
            </a:r>
            <a:endParaRPr sz="3600">
              <a:solidFill>
                <a:srgbClr val="A08EF1"/>
              </a:solidFill>
              <a:latin typeface="Calibri"/>
              <a:ea typeface="Calibri"/>
              <a:cs typeface="Calibri"/>
              <a:sym typeface="Calibri"/>
            </a:endParaRPr>
          </a:p>
        </p:txBody>
      </p:sp>
      <p:sp>
        <p:nvSpPr>
          <p:cNvPr id="126" name="Google Shape;126;p5"/>
          <p:cNvSpPr txBox="1"/>
          <p:nvPr/>
        </p:nvSpPr>
        <p:spPr>
          <a:xfrm>
            <a:off x="1136878" y="1703223"/>
            <a:ext cx="60946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A08EF1"/>
                </a:solidFill>
                <a:latin typeface="Arial"/>
                <a:ea typeface="Arial"/>
                <a:cs typeface="Arial"/>
                <a:sym typeface="Arial"/>
              </a:rPr>
              <a:t> </a:t>
            </a:r>
            <a:endParaRPr sz="1800">
              <a:solidFill>
                <a:srgbClr val="A08EF1"/>
              </a:solidFill>
              <a:latin typeface="Calibri"/>
              <a:ea typeface="Calibri"/>
              <a:cs typeface="Calibri"/>
              <a:sym typeface="Calibri"/>
            </a:endParaRPr>
          </a:p>
        </p:txBody>
      </p:sp>
      <p:pic>
        <p:nvPicPr>
          <p:cNvPr id="127" name="Google Shape;127;p5"/>
          <p:cNvPicPr preferRelativeResize="0"/>
          <p:nvPr/>
        </p:nvPicPr>
        <p:blipFill>
          <a:blip r:embed="rId4">
            <a:alphaModFix/>
          </a:blip>
          <a:stretch>
            <a:fillRect/>
          </a:stretch>
        </p:blipFill>
        <p:spPr>
          <a:xfrm>
            <a:off x="6835025" y="4179400"/>
            <a:ext cx="5346775" cy="1913175"/>
          </a:xfrm>
          <a:prstGeom prst="rect">
            <a:avLst/>
          </a:prstGeom>
          <a:noFill/>
          <a:ln>
            <a:noFill/>
          </a:ln>
        </p:spPr>
      </p:pic>
      <p:sp>
        <p:nvSpPr>
          <p:cNvPr id="128" name="Google Shape;128;p5"/>
          <p:cNvSpPr txBox="1"/>
          <p:nvPr/>
        </p:nvSpPr>
        <p:spPr>
          <a:xfrm>
            <a:off x="926300" y="1093600"/>
            <a:ext cx="7618800" cy="2308800"/>
          </a:xfrm>
          <a:prstGeom prst="rect">
            <a:avLst/>
          </a:prstGeom>
          <a:noFill/>
          <a:ln>
            <a:noFill/>
          </a:ln>
        </p:spPr>
        <p:txBody>
          <a:bodyPr anchorCtr="0" anchor="t" bIns="45700" lIns="91425" spcFirstLastPara="1" rIns="91425" wrap="square" tIns="45700">
            <a:spAutoFit/>
          </a:bodyPr>
          <a:lstStyle/>
          <a:p>
            <a:pPr indent="-342900" lvl="0" marL="457200" marR="0" rtl="0" algn="just">
              <a:spcBef>
                <a:spcPts val="0"/>
              </a:spcBef>
              <a:spcAft>
                <a:spcPts val="0"/>
              </a:spcAft>
              <a:buClr>
                <a:schemeClr val="dk1"/>
              </a:buClr>
              <a:buSzPts val="1800"/>
              <a:buFont typeface="Calibri"/>
              <a:buChar char="●"/>
            </a:pPr>
            <a:r>
              <a:rPr lang="es-CO" sz="1800">
                <a:solidFill>
                  <a:schemeClr val="dk1"/>
                </a:solidFill>
                <a:latin typeface="Calibri"/>
                <a:ea typeface="Calibri"/>
                <a:cs typeface="Calibri"/>
                <a:sym typeface="Calibri"/>
              </a:rPr>
              <a:t>Este proyecto busca identificar las desigualdades en el acceso a internet en Colombia, donde solo el 60,5% de la población tiene conexión. </a:t>
            </a:r>
            <a:r>
              <a:rPr lang="es-CO" sz="1800">
                <a:solidFill>
                  <a:schemeClr val="dk1"/>
                </a:solidFill>
                <a:latin typeface="Calibri"/>
                <a:ea typeface="Calibri"/>
                <a:cs typeface="Calibri"/>
                <a:sym typeface="Calibri"/>
              </a:rPr>
              <a:t>(La República, 2023)</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just">
              <a:spcBef>
                <a:spcPts val="0"/>
              </a:spcBef>
              <a:spcAft>
                <a:spcPts val="0"/>
              </a:spcAft>
              <a:buClr>
                <a:schemeClr val="dk1"/>
              </a:buClr>
              <a:buSzPts val="1800"/>
              <a:buFont typeface="Calibri"/>
              <a:buChar char="●"/>
            </a:pPr>
            <a:r>
              <a:rPr lang="es-CO" sz="1800">
                <a:solidFill>
                  <a:schemeClr val="dk1"/>
                </a:solidFill>
                <a:latin typeface="Calibri"/>
                <a:ea typeface="Calibri"/>
                <a:cs typeface="Calibri"/>
                <a:sym typeface="Calibri"/>
              </a:rPr>
              <a:t>Las limitaciones de conectividad afectan especialmente a zonas rurales, con menos del 25% de acceso frente al 65% en áreas urbanas (DNP, 2023), lo que restringe oportunidades educativas, laborales y productivas, impactando directamente el desarrollo socioeconómico.</a:t>
            </a:r>
            <a:endParaRPr/>
          </a:p>
        </p:txBody>
      </p:sp>
      <p:sp>
        <p:nvSpPr>
          <p:cNvPr id="129" name="Google Shape;129;p5"/>
          <p:cNvSpPr txBox="1"/>
          <p:nvPr/>
        </p:nvSpPr>
        <p:spPr>
          <a:xfrm>
            <a:off x="926300" y="3525200"/>
            <a:ext cx="7958400" cy="10158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dk1"/>
              </a:buClr>
              <a:buSzPts val="1800"/>
              <a:buFont typeface="Calibri"/>
              <a:buChar char="●"/>
            </a:pPr>
            <a:r>
              <a:rPr lang="es-CO" sz="1800">
                <a:solidFill>
                  <a:schemeClr val="dk1"/>
                </a:solidFill>
                <a:latin typeface="Calibri"/>
                <a:ea typeface="Calibri"/>
                <a:cs typeface="Calibri"/>
                <a:sym typeface="Calibri"/>
              </a:rPr>
              <a:t>Promover una Colombia más conectada y equitativa, a través de un modelo de agrupación que permita focalizar esfuerzos y acciones en educación, empleo y productividad y apoyando el desarrollo inclusivo y sostenible del país.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descr="A screenshot of a computer&#10;&#10;Description automatically generated" id="134" name="Google Shape;134;g2d5489bd4e4_0_346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35" name="Google Shape;135;g2d5489bd4e4_0_3464"/>
          <p:cNvPicPr preferRelativeResize="0"/>
          <p:nvPr/>
        </p:nvPicPr>
        <p:blipFill>
          <a:blip r:embed="rId4">
            <a:alphaModFix/>
          </a:blip>
          <a:stretch>
            <a:fillRect/>
          </a:stretch>
        </p:blipFill>
        <p:spPr>
          <a:xfrm>
            <a:off x="3494250" y="349700"/>
            <a:ext cx="6270300" cy="5804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descr="A screenshot of a computer&#10;&#10;Description automatically generated" id="140" name="Google Shape;140;g2d53513e707_0_2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41" name="Google Shape;141;g2d53513e707_0_22"/>
          <p:cNvPicPr preferRelativeResize="0"/>
          <p:nvPr/>
        </p:nvPicPr>
        <p:blipFill>
          <a:blip r:embed="rId4">
            <a:alphaModFix/>
          </a:blip>
          <a:stretch>
            <a:fillRect/>
          </a:stretch>
        </p:blipFill>
        <p:spPr>
          <a:xfrm>
            <a:off x="1843224" y="168075"/>
            <a:ext cx="5914751" cy="5982650"/>
          </a:xfrm>
          <a:prstGeom prst="rect">
            <a:avLst/>
          </a:prstGeom>
          <a:noFill/>
          <a:ln>
            <a:noFill/>
          </a:ln>
        </p:spPr>
      </p:pic>
      <p:pic>
        <p:nvPicPr>
          <p:cNvPr id="142" name="Google Shape;142;g2d53513e707_0_22"/>
          <p:cNvPicPr preferRelativeResize="0"/>
          <p:nvPr/>
        </p:nvPicPr>
        <p:blipFill>
          <a:blip r:embed="rId5">
            <a:alphaModFix/>
          </a:blip>
          <a:stretch>
            <a:fillRect/>
          </a:stretch>
        </p:blipFill>
        <p:spPr>
          <a:xfrm>
            <a:off x="8062800" y="1180800"/>
            <a:ext cx="3110199" cy="4566800"/>
          </a:xfrm>
          <a:prstGeom prst="rect">
            <a:avLst/>
          </a:prstGeom>
          <a:noFill/>
          <a:ln>
            <a:noFill/>
          </a:ln>
        </p:spPr>
      </p:pic>
      <p:sp>
        <p:nvSpPr>
          <p:cNvPr id="143" name="Google Shape;143;g2d53513e707_0_22"/>
          <p:cNvSpPr txBox="1"/>
          <p:nvPr/>
        </p:nvSpPr>
        <p:spPr>
          <a:xfrm>
            <a:off x="8062800" y="5689025"/>
            <a:ext cx="2145600" cy="4617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dk1"/>
              </a:buClr>
              <a:buSzPts val="1800"/>
              <a:buFont typeface="Calibri"/>
              <a:buChar char="●"/>
            </a:pPr>
            <a:r>
              <a:rPr b="1" lang="es-CO" sz="1800">
                <a:solidFill>
                  <a:schemeClr val="dk1"/>
                </a:solidFill>
                <a:latin typeface="Calibri"/>
                <a:ea typeface="Calibri"/>
                <a:cs typeface="Calibri"/>
                <a:sym typeface="Calibri"/>
              </a:rPr>
              <a:t>Posición No.18</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descr="A screenshot of a computer&#10;&#10;Description automatically generated" id="148" name="Google Shape;148;p6"/>
          <p:cNvPicPr preferRelativeResize="0"/>
          <p:nvPr/>
        </p:nvPicPr>
        <p:blipFill rotWithShape="1">
          <a:blip r:embed="rId3">
            <a:alphaModFix/>
          </a:blip>
          <a:srcRect b="0" l="0" r="0" t="0"/>
          <a:stretch/>
        </p:blipFill>
        <p:spPr>
          <a:xfrm>
            <a:off x="-10050" y="18275"/>
            <a:ext cx="12192000" cy="6858000"/>
          </a:xfrm>
          <a:prstGeom prst="rect">
            <a:avLst/>
          </a:prstGeom>
          <a:noFill/>
          <a:ln>
            <a:noFill/>
          </a:ln>
        </p:spPr>
      </p:pic>
      <p:sp>
        <p:nvSpPr>
          <p:cNvPr id="149" name="Google Shape;149;p6"/>
          <p:cNvSpPr txBox="1"/>
          <p:nvPr/>
        </p:nvSpPr>
        <p:spPr>
          <a:xfrm>
            <a:off x="2009428" y="492128"/>
            <a:ext cx="6094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600">
                <a:solidFill>
                  <a:srgbClr val="A08EF1"/>
                </a:solidFill>
                <a:latin typeface="Arial"/>
                <a:ea typeface="Arial"/>
                <a:cs typeface="Arial"/>
                <a:sym typeface="Arial"/>
              </a:rPr>
              <a:t>Alcance </a:t>
            </a:r>
            <a:endParaRPr sz="3600">
              <a:solidFill>
                <a:srgbClr val="A08EF1"/>
              </a:solidFill>
              <a:latin typeface="Calibri"/>
              <a:ea typeface="Calibri"/>
              <a:cs typeface="Calibri"/>
              <a:sym typeface="Calibri"/>
            </a:endParaRPr>
          </a:p>
        </p:txBody>
      </p:sp>
      <p:sp>
        <p:nvSpPr>
          <p:cNvPr id="150" name="Google Shape;150;p6"/>
          <p:cNvSpPr/>
          <p:nvPr/>
        </p:nvSpPr>
        <p:spPr>
          <a:xfrm rot="-985170">
            <a:off x="9462457" y="3408640"/>
            <a:ext cx="1489026" cy="77268"/>
          </a:xfrm>
          <a:prstGeom prst="roundRect">
            <a:avLst>
              <a:gd fmla="val 50000"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 name="Google Shape;151;p6"/>
          <p:cNvSpPr/>
          <p:nvPr/>
        </p:nvSpPr>
        <p:spPr>
          <a:xfrm flipH="1" rot="985170">
            <a:off x="8084504" y="3408640"/>
            <a:ext cx="1489026" cy="77268"/>
          </a:xfrm>
          <a:prstGeom prst="roundRect">
            <a:avLst>
              <a:gd fmla="val 50000"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 name="Google Shape;152;p6"/>
          <p:cNvSpPr/>
          <p:nvPr/>
        </p:nvSpPr>
        <p:spPr>
          <a:xfrm rot="-985170">
            <a:off x="6715439" y="3408640"/>
            <a:ext cx="1489026" cy="77268"/>
          </a:xfrm>
          <a:prstGeom prst="roundRect">
            <a:avLst>
              <a:gd fmla="val 50000"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 name="Google Shape;153;p6"/>
          <p:cNvSpPr/>
          <p:nvPr/>
        </p:nvSpPr>
        <p:spPr>
          <a:xfrm flipH="1" rot="985170">
            <a:off x="5341446" y="3408640"/>
            <a:ext cx="1489026" cy="77268"/>
          </a:xfrm>
          <a:prstGeom prst="roundRect">
            <a:avLst>
              <a:gd fmla="val 50000"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 name="Google Shape;154;p6"/>
          <p:cNvSpPr/>
          <p:nvPr/>
        </p:nvSpPr>
        <p:spPr>
          <a:xfrm rot="-985170">
            <a:off x="3977884" y="3408640"/>
            <a:ext cx="1489026" cy="77268"/>
          </a:xfrm>
          <a:prstGeom prst="roundRect">
            <a:avLst>
              <a:gd fmla="val 50000"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 name="Google Shape;155;p6"/>
          <p:cNvSpPr/>
          <p:nvPr/>
        </p:nvSpPr>
        <p:spPr>
          <a:xfrm flipH="1" rot="985170">
            <a:off x="2603877" y="3408640"/>
            <a:ext cx="1489026" cy="77268"/>
          </a:xfrm>
          <a:prstGeom prst="roundRect">
            <a:avLst>
              <a:gd fmla="val 50000"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 name="Google Shape;156;p6"/>
          <p:cNvSpPr/>
          <p:nvPr/>
        </p:nvSpPr>
        <p:spPr>
          <a:xfrm rot="-985170">
            <a:off x="1240315" y="3408640"/>
            <a:ext cx="1489026" cy="77268"/>
          </a:xfrm>
          <a:prstGeom prst="roundRect">
            <a:avLst>
              <a:gd fmla="val 50000"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p6"/>
          <p:cNvSpPr txBox="1"/>
          <p:nvPr/>
        </p:nvSpPr>
        <p:spPr>
          <a:xfrm>
            <a:off x="3580502" y="3748041"/>
            <a:ext cx="929177" cy="367991"/>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s-CO" sz="1100">
                <a:solidFill>
                  <a:schemeClr val="dk1"/>
                </a:solidFill>
                <a:latin typeface="Roboto"/>
                <a:ea typeface="Roboto"/>
                <a:cs typeface="Roboto"/>
                <a:sym typeface="Roboto"/>
              </a:rPr>
              <a:t>Duración</a:t>
            </a:r>
            <a:endParaRPr b="1" sz="1100">
              <a:solidFill>
                <a:schemeClr val="dk1"/>
              </a:solidFill>
              <a:latin typeface="Roboto"/>
              <a:ea typeface="Roboto"/>
              <a:cs typeface="Roboto"/>
              <a:sym typeface="Roboto"/>
            </a:endParaRPr>
          </a:p>
        </p:txBody>
      </p:sp>
      <p:sp>
        <p:nvSpPr>
          <p:cNvPr id="158" name="Google Shape;158;p6"/>
          <p:cNvSpPr/>
          <p:nvPr/>
        </p:nvSpPr>
        <p:spPr>
          <a:xfrm rot="-1789476">
            <a:off x="3934410" y="3528697"/>
            <a:ext cx="213930" cy="213930"/>
          </a:xfrm>
          <a:prstGeom prst="ellipse">
            <a:avLst/>
          </a:prstGeom>
          <a:solidFill>
            <a:srgbClr val="FFFFFF"/>
          </a:solidFill>
          <a:ln cap="flat" cmpd="sng" w="38100">
            <a:solidFill>
              <a:schemeClr val="accent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 name="Google Shape;159;p6"/>
          <p:cNvSpPr/>
          <p:nvPr/>
        </p:nvSpPr>
        <p:spPr>
          <a:xfrm>
            <a:off x="2903316" y="4192601"/>
            <a:ext cx="2283543" cy="937977"/>
          </a:xfrm>
          <a:prstGeom prst="roundRect">
            <a:avLst>
              <a:gd fmla="val 4485" name="adj"/>
            </a:avLst>
          </a:prstGeom>
          <a:gradFill>
            <a:gsLst>
              <a:gs pos="0">
                <a:srgbClr val="AB82CA"/>
              </a:gs>
              <a:gs pos="100000">
                <a:srgbClr val="6A4386"/>
              </a:gs>
            </a:gsLst>
            <a:path path="circle">
              <a:fillToRect b="50%" l="50%" r="50%" t="50%"/>
            </a:path>
            <a:tileRect/>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160" name="Google Shape;160;p6"/>
          <p:cNvSpPr txBox="1"/>
          <p:nvPr/>
        </p:nvSpPr>
        <p:spPr>
          <a:xfrm>
            <a:off x="2958665" y="4245175"/>
            <a:ext cx="2165400" cy="832800"/>
          </a:xfrm>
          <a:prstGeom prst="rect">
            <a:avLst/>
          </a:prstGeom>
          <a:gradFill>
            <a:gsLst>
              <a:gs pos="0">
                <a:srgbClr val="AB82CA"/>
              </a:gs>
              <a:gs pos="100000">
                <a:srgbClr val="6A4386"/>
              </a:gs>
            </a:gsLst>
            <a:lin ang="5400012" scaled="0"/>
          </a:grad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lang="es-CO" sz="1100">
                <a:solidFill>
                  <a:srgbClr val="FFFFFF"/>
                </a:solidFill>
                <a:latin typeface="Roboto"/>
                <a:ea typeface="Roboto"/>
                <a:cs typeface="Roboto"/>
                <a:sym typeface="Roboto"/>
              </a:rPr>
              <a:t>Del 16 de septiembre hasta el 9 de noviembre 2024, en el marco del bootcamp</a:t>
            </a:r>
            <a:endParaRPr sz="1100">
              <a:solidFill>
                <a:srgbClr val="FFFFFF"/>
              </a:solidFill>
            </a:endParaRPr>
          </a:p>
        </p:txBody>
      </p:sp>
      <p:sp>
        <p:nvSpPr>
          <p:cNvPr id="161" name="Google Shape;161;p6"/>
          <p:cNvSpPr/>
          <p:nvPr/>
        </p:nvSpPr>
        <p:spPr>
          <a:xfrm>
            <a:off x="3985089" y="4106405"/>
            <a:ext cx="119997" cy="89998"/>
          </a:xfrm>
          <a:prstGeom prst="triangle">
            <a:avLst>
              <a:gd fmla="val 50000"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p6"/>
          <p:cNvSpPr/>
          <p:nvPr/>
        </p:nvSpPr>
        <p:spPr>
          <a:xfrm>
            <a:off x="5509900" y="4139925"/>
            <a:ext cx="2597100" cy="1083000"/>
          </a:xfrm>
          <a:prstGeom prst="roundRect">
            <a:avLst>
              <a:gd fmla="val 4485" name="adj"/>
            </a:avLst>
          </a:prstGeom>
          <a:gradFill>
            <a:gsLst>
              <a:gs pos="0">
                <a:srgbClr val="AB82CA"/>
              </a:gs>
              <a:gs pos="100000">
                <a:srgbClr val="6A4386"/>
              </a:gs>
            </a:gsLst>
            <a:path path="circle">
              <a:fillToRect b="50%" l="50%" r="50%" t="50%"/>
            </a:path>
            <a:tileRect/>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163" name="Google Shape;163;p6"/>
          <p:cNvSpPr/>
          <p:nvPr/>
        </p:nvSpPr>
        <p:spPr>
          <a:xfrm rot="-1789476">
            <a:off x="6671911" y="3528697"/>
            <a:ext cx="213930" cy="213930"/>
          </a:xfrm>
          <a:prstGeom prst="ellipse">
            <a:avLst/>
          </a:prstGeom>
          <a:solidFill>
            <a:srgbClr val="FFFFFF"/>
          </a:solidFill>
          <a:ln cap="flat" cmpd="sng" w="38100">
            <a:solidFill>
              <a:schemeClr val="accent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 name="Google Shape;164;p6"/>
          <p:cNvSpPr txBox="1"/>
          <p:nvPr/>
        </p:nvSpPr>
        <p:spPr>
          <a:xfrm>
            <a:off x="6303749" y="3748041"/>
            <a:ext cx="929177" cy="367991"/>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s-CO" sz="1100">
                <a:solidFill>
                  <a:srgbClr val="5E5E5E"/>
                </a:solidFill>
                <a:latin typeface="Roboto"/>
                <a:ea typeface="Roboto"/>
                <a:cs typeface="Roboto"/>
                <a:sym typeface="Roboto"/>
              </a:rPr>
              <a:t>Enfoque</a:t>
            </a:r>
            <a:endParaRPr b="1" sz="1100">
              <a:solidFill>
                <a:schemeClr val="dk1"/>
              </a:solidFill>
              <a:latin typeface="Roboto"/>
              <a:ea typeface="Roboto"/>
              <a:cs typeface="Roboto"/>
              <a:sym typeface="Roboto"/>
            </a:endParaRPr>
          </a:p>
        </p:txBody>
      </p:sp>
      <p:sp>
        <p:nvSpPr>
          <p:cNvPr id="165" name="Google Shape;165;p6"/>
          <p:cNvSpPr txBox="1"/>
          <p:nvPr/>
        </p:nvSpPr>
        <p:spPr>
          <a:xfrm>
            <a:off x="5564950" y="4212363"/>
            <a:ext cx="2487000" cy="938100"/>
          </a:xfrm>
          <a:prstGeom prst="rect">
            <a:avLst/>
          </a:prstGeom>
          <a:gradFill>
            <a:gsLst>
              <a:gs pos="0">
                <a:srgbClr val="AB82CA"/>
              </a:gs>
              <a:gs pos="100000">
                <a:srgbClr val="6A4386"/>
              </a:gs>
            </a:gsLst>
            <a:lin ang="5400012" scaled="0"/>
          </a:grad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Font typeface="Arial"/>
              <a:buNone/>
            </a:pPr>
            <a:r>
              <a:rPr lang="es-CO" sz="1600">
                <a:solidFill>
                  <a:schemeClr val="lt1"/>
                </a:solidFill>
                <a:latin typeface="Calibri"/>
                <a:ea typeface="Calibri"/>
                <a:cs typeface="Calibri"/>
                <a:sym typeface="Calibri"/>
              </a:rPr>
              <a:t>Análisis y construcción del modelo sin intervención directa en comunidades.</a:t>
            </a:r>
            <a:endParaRPr sz="1100">
              <a:solidFill>
                <a:schemeClr val="lt1"/>
              </a:solidFill>
            </a:endParaRPr>
          </a:p>
        </p:txBody>
      </p:sp>
      <p:sp>
        <p:nvSpPr>
          <p:cNvPr id="166" name="Google Shape;166;p6"/>
          <p:cNvSpPr/>
          <p:nvPr/>
        </p:nvSpPr>
        <p:spPr>
          <a:xfrm>
            <a:off x="6718888" y="4030205"/>
            <a:ext cx="120000" cy="90000"/>
          </a:xfrm>
          <a:prstGeom prst="triangle">
            <a:avLst>
              <a:gd fmla="val 50000" name="adj"/>
            </a:avLst>
          </a:prstGeom>
          <a:solidFill>
            <a:srgbClr val="701C7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 name="Google Shape;167;p6"/>
          <p:cNvSpPr/>
          <p:nvPr/>
        </p:nvSpPr>
        <p:spPr>
          <a:xfrm>
            <a:off x="706262" y="1381922"/>
            <a:ext cx="3024286" cy="1077270"/>
          </a:xfrm>
          <a:prstGeom prst="roundRect">
            <a:avLst>
              <a:gd fmla="val 4485" name="adj"/>
            </a:avLst>
          </a:prstGeom>
          <a:solidFill>
            <a:srgbClr val="0C5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168" name="Google Shape;168;p6"/>
          <p:cNvSpPr txBox="1"/>
          <p:nvPr/>
        </p:nvSpPr>
        <p:spPr>
          <a:xfrm>
            <a:off x="1601645" y="2553909"/>
            <a:ext cx="1230586" cy="422639"/>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s-CO" sz="1100">
                <a:solidFill>
                  <a:schemeClr val="dk1"/>
                </a:solidFill>
                <a:latin typeface="Roboto"/>
                <a:ea typeface="Roboto"/>
                <a:cs typeface="Roboto"/>
                <a:sym typeface="Roboto"/>
              </a:rPr>
              <a:t>Contexto</a:t>
            </a:r>
            <a:endParaRPr b="1" sz="1100">
              <a:solidFill>
                <a:schemeClr val="dk1"/>
              </a:solidFill>
              <a:latin typeface="Roboto"/>
              <a:ea typeface="Roboto"/>
              <a:cs typeface="Roboto"/>
              <a:sym typeface="Roboto"/>
            </a:endParaRPr>
          </a:p>
        </p:txBody>
      </p:sp>
      <p:sp>
        <p:nvSpPr>
          <p:cNvPr id="169" name="Google Shape;169;p6"/>
          <p:cNvSpPr/>
          <p:nvPr/>
        </p:nvSpPr>
        <p:spPr>
          <a:xfrm rot="10800000">
            <a:off x="2138900" y="2452444"/>
            <a:ext cx="158922" cy="103363"/>
          </a:xfrm>
          <a:prstGeom prst="triangle">
            <a:avLst>
              <a:gd fmla="val 50000" name="adj"/>
            </a:avLst>
          </a:prstGeom>
          <a:solidFill>
            <a:srgbClr val="0C5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 name="Google Shape;170;p6"/>
          <p:cNvSpPr txBox="1"/>
          <p:nvPr/>
        </p:nvSpPr>
        <p:spPr>
          <a:xfrm>
            <a:off x="472175" y="1043250"/>
            <a:ext cx="3496800" cy="1606200"/>
          </a:xfrm>
          <a:prstGeom prst="rect">
            <a:avLst/>
          </a:prstGeom>
          <a:gradFill>
            <a:gsLst>
              <a:gs pos="0">
                <a:srgbClr val="DBD4EB"/>
              </a:gs>
              <a:gs pos="100000">
                <a:srgbClr val="9080BB"/>
              </a:gs>
            </a:gsLst>
            <a:lin ang="5400012" scaled="0"/>
          </a:gra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t/>
            </a:r>
            <a:endParaRPr sz="1600">
              <a:solidFill>
                <a:schemeClr val="dk1"/>
              </a:solidFill>
              <a:latin typeface="Calibri"/>
              <a:ea typeface="Calibri"/>
              <a:cs typeface="Calibri"/>
              <a:sym typeface="Calibri"/>
            </a:endParaRPr>
          </a:p>
          <a:p>
            <a:pPr indent="0" lvl="0" marL="0" rtl="0" algn="ctr">
              <a:spcBef>
                <a:spcPts val="0"/>
              </a:spcBef>
              <a:spcAft>
                <a:spcPts val="0"/>
              </a:spcAft>
              <a:buNone/>
            </a:pPr>
            <a:r>
              <a:rPr lang="es-CO" sz="1600">
                <a:solidFill>
                  <a:schemeClr val="dk1"/>
                </a:solidFill>
                <a:latin typeface="Calibri"/>
                <a:ea typeface="Calibri"/>
                <a:cs typeface="Calibri"/>
                <a:sym typeface="Calibri"/>
              </a:rPr>
              <a:t>Bootcamp Talento Tech MinTIC, Enfoque desarrollo habilidades tecnológicas y promoción de la inclusión digital.</a:t>
            </a:r>
            <a:endParaRPr sz="1100">
              <a:solidFill>
                <a:schemeClr val="dk1"/>
              </a:solidFill>
              <a:latin typeface="Roboto"/>
              <a:ea typeface="Roboto"/>
              <a:cs typeface="Roboto"/>
              <a:sym typeface="Roboto"/>
            </a:endParaRPr>
          </a:p>
        </p:txBody>
      </p:sp>
      <p:sp>
        <p:nvSpPr>
          <p:cNvPr id="171" name="Google Shape;171;p6"/>
          <p:cNvSpPr/>
          <p:nvPr/>
        </p:nvSpPr>
        <p:spPr>
          <a:xfrm rot="-1586040">
            <a:off x="2076151" y="2995637"/>
            <a:ext cx="274499" cy="255523"/>
          </a:xfrm>
          <a:prstGeom prst="ellipse">
            <a:avLst/>
          </a:prstGeom>
          <a:solidFill>
            <a:srgbClr val="FFFFFF"/>
          </a:solidFill>
          <a:ln cap="flat" cmpd="sng" w="38100">
            <a:solidFill>
              <a:schemeClr val="accent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accent6"/>
              </a:solidFill>
            </a:endParaRPr>
          </a:p>
        </p:txBody>
      </p:sp>
      <p:sp>
        <p:nvSpPr>
          <p:cNvPr id="172" name="Google Shape;172;p6"/>
          <p:cNvSpPr/>
          <p:nvPr/>
        </p:nvSpPr>
        <p:spPr>
          <a:xfrm rot="-1789476">
            <a:off x="5282613" y="3136571"/>
            <a:ext cx="213930" cy="213930"/>
          </a:xfrm>
          <a:prstGeom prst="ellipse">
            <a:avLst/>
          </a:prstGeom>
          <a:solidFill>
            <a:srgbClr val="FFFFFF"/>
          </a:solidFill>
          <a:ln cap="flat" cmpd="sng" w="38100">
            <a:solidFill>
              <a:schemeClr val="accent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 name="Google Shape;173;p6"/>
          <p:cNvSpPr txBox="1"/>
          <p:nvPr/>
        </p:nvSpPr>
        <p:spPr>
          <a:xfrm>
            <a:off x="4931040" y="2747683"/>
            <a:ext cx="929177" cy="367991"/>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s-CO" sz="1100">
                <a:solidFill>
                  <a:srgbClr val="5E5E5E"/>
                </a:solidFill>
                <a:latin typeface="Roboto"/>
                <a:ea typeface="Roboto"/>
                <a:cs typeface="Roboto"/>
                <a:sym typeface="Roboto"/>
              </a:rPr>
              <a:t>Limitación</a:t>
            </a:r>
            <a:endParaRPr b="1" sz="1100">
              <a:solidFill>
                <a:srgbClr val="5E5E5E"/>
              </a:solidFill>
              <a:latin typeface="Roboto"/>
              <a:ea typeface="Roboto"/>
              <a:cs typeface="Roboto"/>
              <a:sym typeface="Roboto"/>
            </a:endParaRPr>
          </a:p>
        </p:txBody>
      </p:sp>
      <p:sp>
        <p:nvSpPr>
          <p:cNvPr id="174" name="Google Shape;174;p6"/>
          <p:cNvSpPr/>
          <p:nvPr/>
        </p:nvSpPr>
        <p:spPr>
          <a:xfrm>
            <a:off x="4247825" y="1281213"/>
            <a:ext cx="2487000" cy="1384200"/>
          </a:xfrm>
          <a:prstGeom prst="roundRect">
            <a:avLst>
              <a:gd fmla="val 4485" name="adj"/>
            </a:avLst>
          </a:prstGeom>
          <a:gradFill>
            <a:gsLst>
              <a:gs pos="0">
                <a:srgbClr val="DBD4EB"/>
              </a:gs>
              <a:gs pos="100000">
                <a:srgbClr val="9080BB"/>
              </a:gs>
            </a:gsLst>
            <a:lin ang="5400012"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175" name="Google Shape;175;p6"/>
          <p:cNvSpPr/>
          <p:nvPr/>
        </p:nvSpPr>
        <p:spPr>
          <a:xfrm rot="10800000">
            <a:off x="5329556" y="2659337"/>
            <a:ext cx="119997" cy="89998"/>
          </a:xfrm>
          <a:prstGeom prst="triangle">
            <a:avLst>
              <a:gd fmla="val 50000" name="adj"/>
            </a:avLst>
          </a:prstGeom>
          <a:solidFill>
            <a:srgbClr val="D9D9D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 name="Google Shape;176;p6"/>
          <p:cNvSpPr txBox="1"/>
          <p:nvPr/>
        </p:nvSpPr>
        <p:spPr>
          <a:xfrm>
            <a:off x="4349488" y="1387275"/>
            <a:ext cx="2283600" cy="1172100"/>
          </a:xfrm>
          <a:prstGeom prst="rect">
            <a:avLst/>
          </a:prstGeom>
          <a:gradFill>
            <a:gsLst>
              <a:gs pos="0">
                <a:srgbClr val="DBD4EB">
                  <a:alpha val="94000"/>
                </a:srgbClr>
              </a:gs>
              <a:gs pos="100000">
                <a:srgbClr val="9080BB">
                  <a:alpha val="94000"/>
                </a:srgbClr>
              </a:gs>
            </a:gsLst>
            <a:path path="circle">
              <a:fillToRect b="50%" l="50%" r="50%" t="50%"/>
            </a:path>
            <a:tileRect/>
          </a:grad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Font typeface="Arial"/>
              <a:buNone/>
            </a:pPr>
            <a:r>
              <a:rPr lang="es-CO" sz="1600">
                <a:solidFill>
                  <a:schemeClr val="dk1"/>
                </a:solidFill>
                <a:latin typeface="Calibri"/>
                <a:ea typeface="Calibri"/>
                <a:cs typeface="Calibri"/>
                <a:sym typeface="Calibri"/>
              </a:rPr>
              <a:t>N</a:t>
            </a:r>
            <a:r>
              <a:rPr lang="es-CO" sz="1600">
                <a:solidFill>
                  <a:schemeClr val="dk1"/>
                </a:solidFill>
                <a:latin typeface="Calibri"/>
                <a:ea typeface="Calibri"/>
                <a:cs typeface="Calibri"/>
                <a:sym typeface="Calibri"/>
              </a:rPr>
              <a:t>o se desplegará en entornos reales ni se harán pruebas en campo.</a:t>
            </a:r>
            <a:endParaRPr sz="1100">
              <a:solidFill>
                <a:schemeClr val="dk1"/>
              </a:solidFill>
            </a:endParaRPr>
          </a:p>
        </p:txBody>
      </p:sp>
      <p:sp>
        <p:nvSpPr>
          <p:cNvPr id="177" name="Google Shape;177;p6"/>
          <p:cNvSpPr/>
          <p:nvPr/>
        </p:nvSpPr>
        <p:spPr>
          <a:xfrm rot="-1658963">
            <a:off x="8148778" y="3133974"/>
            <a:ext cx="229275" cy="219092"/>
          </a:xfrm>
          <a:prstGeom prst="ellipse">
            <a:avLst/>
          </a:prstGeom>
          <a:solidFill>
            <a:srgbClr val="FFFFFF"/>
          </a:solidFill>
          <a:ln cap="flat" cmpd="sng" w="38100">
            <a:solidFill>
              <a:schemeClr val="accent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 name="Google Shape;178;p6"/>
          <p:cNvSpPr txBox="1"/>
          <p:nvPr/>
        </p:nvSpPr>
        <p:spPr>
          <a:xfrm>
            <a:off x="7773056" y="2747667"/>
            <a:ext cx="1016777" cy="367991"/>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s-CO" sz="1100">
                <a:solidFill>
                  <a:srgbClr val="5E5E5E"/>
                </a:solidFill>
                <a:latin typeface="Roboto"/>
                <a:ea typeface="Roboto"/>
                <a:cs typeface="Roboto"/>
                <a:sym typeface="Roboto"/>
              </a:rPr>
              <a:t>Uso IA</a:t>
            </a:r>
            <a:endParaRPr b="1" sz="1100">
              <a:solidFill>
                <a:srgbClr val="5E5E5E"/>
              </a:solidFill>
              <a:latin typeface="Roboto"/>
              <a:ea typeface="Roboto"/>
              <a:cs typeface="Roboto"/>
              <a:sym typeface="Roboto"/>
            </a:endParaRPr>
          </a:p>
        </p:txBody>
      </p:sp>
      <p:sp>
        <p:nvSpPr>
          <p:cNvPr id="179" name="Google Shape;179;p6"/>
          <p:cNvSpPr/>
          <p:nvPr/>
        </p:nvSpPr>
        <p:spPr>
          <a:xfrm>
            <a:off x="7013600" y="1493100"/>
            <a:ext cx="2785200" cy="1172100"/>
          </a:xfrm>
          <a:prstGeom prst="roundRect">
            <a:avLst>
              <a:gd fmla="val 4485" name="adj"/>
            </a:avLst>
          </a:prstGeom>
          <a:gradFill>
            <a:gsLst>
              <a:gs pos="0">
                <a:srgbClr val="DBD4EB"/>
              </a:gs>
              <a:gs pos="100000">
                <a:srgbClr val="9080BB"/>
              </a:gs>
            </a:gsLst>
            <a:lin ang="5400012"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180" name="Google Shape;180;p6"/>
          <p:cNvSpPr/>
          <p:nvPr/>
        </p:nvSpPr>
        <p:spPr>
          <a:xfrm rot="10800000">
            <a:off x="8197316" y="2659321"/>
            <a:ext cx="131310" cy="89998"/>
          </a:xfrm>
          <a:prstGeom prst="triangle">
            <a:avLst>
              <a:gd fmla="val 50000" name="adj"/>
            </a:avLst>
          </a:prstGeom>
          <a:solidFill>
            <a:srgbClr val="D9D9D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 name="Google Shape;181;p6"/>
          <p:cNvSpPr txBox="1"/>
          <p:nvPr/>
        </p:nvSpPr>
        <p:spPr>
          <a:xfrm>
            <a:off x="7105550" y="1635700"/>
            <a:ext cx="2601300" cy="836400"/>
          </a:xfrm>
          <a:prstGeom prst="rect">
            <a:avLst/>
          </a:prstGeom>
          <a:gradFill>
            <a:gsLst>
              <a:gs pos="0">
                <a:srgbClr val="DBD4EB"/>
              </a:gs>
              <a:gs pos="100000">
                <a:srgbClr val="9080BB"/>
              </a:gs>
            </a:gsLst>
            <a:path path="circle">
              <a:fillToRect b="50%" l="50%" r="50%" t="50%"/>
            </a:path>
            <a:tileRect/>
          </a:grad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Font typeface="Arial"/>
              <a:buNone/>
            </a:pPr>
            <a:r>
              <a:rPr lang="es-CO" sz="1600">
                <a:solidFill>
                  <a:schemeClr val="dk1"/>
                </a:solidFill>
                <a:latin typeface="Calibri"/>
                <a:ea typeface="Calibri"/>
                <a:cs typeface="Calibri"/>
                <a:sym typeface="Calibri"/>
              </a:rPr>
              <a:t>Solo para simulación y análisis de datos existentes.</a:t>
            </a:r>
            <a:endParaRPr>
              <a:solidFill>
                <a:schemeClr val="dk1"/>
              </a:solidFill>
            </a:endParaRPr>
          </a:p>
          <a:p>
            <a:pPr indent="0" lvl="0" marL="0" rtl="0" algn="l">
              <a:spcBef>
                <a:spcPts val="0"/>
              </a:spcBef>
              <a:spcAft>
                <a:spcPts val="0"/>
              </a:spcAft>
              <a:buClr>
                <a:schemeClr val="dk1"/>
              </a:buClr>
              <a:buFont typeface="Arial"/>
              <a:buNone/>
            </a:pPr>
            <a:r>
              <a:t/>
            </a:r>
            <a:endParaRPr sz="1600">
              <a:solidFill>
                <a:schemeClr val="dk1"/>
              </a:solidFill>
              <a:latin typeface="Calibri"/>
              <a:ea typeface="Calibri"/>
              <a:cs typeface="Calibri"/>
              <a:sym typeface="Calibri"/>
            </a:endParaRPr>
          </a:p>
          <a:p>
            <a:pPr indent="0" lvl="0" marL="0" rtl="0" algn="ctr">
              <a:lnSpc>
                <a:spcPct val="115000"/>
              </a:lnSpc>
              <a:spcBef>
                <a:spcPts val="0"/>
              </a:spcBef>
              <a:spcAft>
                <a:spcPts val="2100"/>
              </a:spcAft>
              <a:buNone/>
            </a:pPr>
            <a:r>
              <a:t/>
            </a:r>
            <a:endParaRPr sz="1100">
              <a:solidFill>
                <a:srgbClr val="5E5E5E"/>
              </a:solidFill>
              <a:latin typeface="Roboto"/>
              <a:ea typeface="Roboto"/>
              <a:cs typeface="Roboto"/>
              <a:sym typeface="Roboto"/>
            </a:endParaRPr>
          </a:p>
        </p:txBody>
      </p:sp>
      <p:sp>
        <p:nvSpPr>
          <p:cNvPr id="182" name="Google Shape;182;p6"/>
          <p:cNvSpPr/>
          <p:nvPr/>
        </p:nvSpPr>
        <p:spPr>
          <a:xfrm rot="-1592350">
            <a:off x="9859479" y="3533180"/>
            <a:ext cx="297529" cy="277596"/>
          </a:xfrm>
          <a:prstGeom prst="ellipse">
            <a:avLst/>
          </a:prstGeom>
          <a:solidFill>
            <a:srgbClr val="FFFFFF"/>
          </a:solidFill>
          <a:ln cap="flat" cmpd="sng" w="38100">
            <a:solidFill>
              <a:schemeClr val="accent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 name="Google Shape;183;p6"/>
          <p:cNvSpPr txBox="1"/>
          <p:nvPr/>
        </p:nvSpPr>
        <p:spPr>
          <a:xfrm>
            <a:off x="9326823" y="3812391"/>
            <a:ext cx="1332612" cy="459788"/>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s-CO" sz="1100">
                <a:solidFill>
                  <a:srgbClr val="5E5E5E"/>
                </a:solidFill>
                <a:latin typeface="Roboto"/>
                <a:ea typeface="Roboto"/>
                <a:cs typeface="Roboto"/>
                <a:sym typeface="Roboto"/>
              </a:rPr>
              <a:t>Resultados</a:t>
            </a:r>
            <a:endParaRPr b="1" sz="1100">
              <a:solidFill>
                <a:srgbClr val="5E5E5E"/>
              </a:solidFill>
              <a:latin typeface="Roboto"/>
              <a:ea typeface="Roboto"/>
              <a:cs typeface="Roboto"/>
              <a:sym typeface="Roboto"/>
            </a:endParaRPr>
          </a:p>
        </p:txBody>
      </p:sp>
      <p:sp>
        <p:nvSpPr>
          <p:cNvPr id="184" name="Google Shape;184;p6"/>
          <p:cNvSpPr/>
          <p:nvPr/>
        </p:nvSpPr>
        <p:spPr>
          <a:xfrm>
            <a:off x="8370750" y="4367850"/>
            <a:ext cx="3275100" cy="1281300"/>
          </a:xfrm>
          <a:prstGeom prst="roundRect">
            <a:avLst>
              <a:gd fmla="val 4485" name="adj"/>
            </a:avLst>
          </a:prstGeom>
          <a:gradFill>
            <a:gsLst>
              <a:gs pos="0">
                <a:srgbClr val="AB82CA"/>
              </a:gs>
              <a:gs pos="100000">
                <a:srgbClr val="6A4386"/>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185" name="Google Shape;185;p6"/>
          <p:cNvSpPr txBox="1"/>
          <p:nvPr/>
        </p:nvSpPr>
        <p:spPr>
          <a:xfrm>
            <a:off x="8430050" y="4422450"/>
            <a:ext cx="3143400" cy="1172100"/>
          </a:xfrm>
          <a:prstGeom prst="rect">
            <a:avLst/>
          </a:prstGeom>
          <a:gradFill>
            <a:gsLst>
              <a:gs pos="0">
                <a:srgbClr val="AB82CA"/>
              </a:gs>
              <a:gs pos="100000">
                <a:srgbClr val="6A4386"/>
              </a:gs>
            </a:gsLst>
            <a:lin ang="5400012" scaled="0"/>
          </a:grad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Font typeface="Arial"/>
              <a:buNone/>
            </a:pPr>
            <a:r>
              <a:rPr b="1" lang="es-CO" sz="1600">
                <a:solidFill>
                  <a:schemeClr val="lt1"/>
                </a:solidFill>
                <a:latin typeface="Calibri"/>
                <a:ea typeface="Calibri"/>
                <a:cs typeface="Calibri"/>
                <a:sym typeface="Calibri"/>
              </a:rPr>
              <a:t>*</a:t>
            </a:r>
            <a:r>
              <a:rPr lang="es-CO" sz="1600">
                <a:solidFill>
                  <a:schemeClr val="lt1"/>
                </a:solidFill>
                <a:latin typeface="Calibri"/>
                <a:ea typeface="Calibri"/>
                <a:cs typeface="Calibri"/>
                <a:sym typeface="Calibri"/>
              </a:rPr>
              <a:t>Hallazgos y recomendaciones.</a:t>
            </a:r>
            <a:endParaRPr>
              <a:solidFill>
                <a:schemeClr val="lt1"/>
              </a:solidFill>
            </a:endParaRPr>
          </a:p>
          <a:p>
            <a:pPr indent="0" lvl="0" marL="0" rtl="0" algn="l">
              <a:spcBef>
                <a:spcPts val="0"/>
              </a:spcBef>
              <a:spcAft>
                <a:spcPts val="0"/>
              </a:spcAft>
              <a:buNone/>
            </a:pPr>
            <a:r>
              <a:rPr b="1" lang="es-CO" sz="1600">
                <a:solidFill>
                  <a:schemeClr val="lt1"/>
                </a:solidFill>
                <a:latin typeface="Calibri"/>
                <a:ea typeface="Calibri"/>
                <a:cs typeface="Calibri"/>
                <a:sym typeface="Calibri"/>
              </a:rPr>
              <a:t>*</a:t>
            </a:r>
            <a:r>
              <a:rPr lang="es-CO" sz="1600">
                <a:solidFill>
                  <a:schemeClr val="lt1"/>
                </a:solidFill>
                <a:latin typeface="Calibri"/>
                <a:ea typeface="Calibri"/>
                <a:cs typeface="Calibri"/>
                <a:sym typeface="Calibri"/>
              </a:rPr>
              <a:t>Modelo y resultados para el bootcamp</a:t>
            </a:r>
            <a:endParaRPr sz="1600">
              <a:solidFill>
                <a:schemeClr val="lt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s-CO" sz="1600">
                <a:solidFill>
                  <a:schemeClr val="lt1"/>
                </a:solidFill>
                <a:latin typeface="Calibri"/>
                <a:ea typeface="Calibri"/>
                <a:cs typeface="Calibri"/>
                <a:sym typeface="Calibri"/>
              </a:rPr>
              <a:t> y otras partes interesadas.</a:t>
            </a:r>
            <a:endParaRPr sz="1100">
              <a:solidFill>
                <a:schemeClr val="lt1"/>
              </a:solidFill>
              <a:latin typeface="Roboto"/>
              <a:ea typeface="Roboto"/>
              <a:cs typeface="Roboto"/>
              <a:sym typeface="Roboto"/>
            </a:endParaRPr>
          </a:p>
        </p:txBody>
      </p:sp>
      <p:sp>
        <p:nvSpPr>
          <p:cNvPr id="186" name="Google Shape;186;p6"/>
          <p:cNvSpPr/>
          <p:nvPr/>
        </p:nvSpPr>
        <p:spPr>
          <a:xfrm>
            <a:off x="9922209" y="4260151"/>
            <a:ext cx="172200" cy="112500"/>
          </a:xfrm>
          <a:prstGeom prst="triangle">
            <a:avLst>
              <a:gd fmla="val 50000" name="adj"/>
            </a:avLst>
          </a:prstGeom>
          <a:solidFill>
            <a:srgbClr val="9325A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descr="A screenshot of a computer&#10;&#10;Description automatically generated" id="191" name="Google Shape;191;p7"/>
          <p:cNvPicPr preferRelativeResize="0"/>
          <p:nvPr/>
        </p:nvPicPr>
        <p:blipFill rotWithShape="1">
          <a:blip r:embed="rId3">
            <a:alphaModFix/>
          </a:blip>
          <a:srcRect b="0" l="0" r="0" t="0"/>
          <a:stretch/>
        </p:blipFill>
        <p:spPr>
          <a:xfrm>
            <a:off x="0" y="0"/>
            <a:ext cx="12192000" cy="6858000"/>
          </a:xfrm>
          <a:prstGeom prst="rect">
            <a:avLst/>
          </a:prstGeom>
          <a:noFill/>
          <a:ln>
            <a:noFill/>
          </a:ln>
        </p:spPr>
      </p:pic>
      <p:grpSp>
        <p:nvGrpSpPr>
          <p:cNvPr id="192" name="Google Shape;192;p7"/>
          <p:cNvGrpSpPr/>
          <p:nvPr/>
        </p:nvGrpSpPr>
        <p:grpSpPr>
          <a:xfrm>
            <a:off x="8710877" y="1224051"/>
            <a:ext cx="3632787" cy="4411318"/>
            <a:chOff x="6254516" y="1318143"/>
            <a:chExt cx="2604522" cy="2460300"/>
          </a:xfrm>
        </p:grpSpPr>
        <p:sp>
          <p:nvSpPr>
            <p:cNvPr id="193" name="Google Shape;193;p7"/>
            <p:cNvSpPr/>
            <p:nvPr/>
          </p:nvSpPr>
          <p:spPr>
            <a:xfrm rot="2700000">
              <a:off x="7239866" y="1053398"/>
              <a:ext cx="489601" cy="2989789"/>
            </a:xfrm>
            <a:prstGeom prst="roundRect">
              <a:avLst>
                <a:gd fmla="val 50000" name="adj"/>
              </a:avLst>
            </a:prstGeom>
            <a:gradFill>
              <a:gsLst>
                <a:gs pos="0">
                  <a:srgbClr val="AB82CA"/>
                </a:gs>
                <a:gs pos="100000">
                  <a:srgbClr val="6A4386"/>
                </a:gs>
              </a:gsLst>
              <a:lin ang="5400012"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 name="Google Shape;194;p7"/>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s-CO" sz="1200">
                  <a:solidFill>
                    <a:srgbClr val="9325A5"/>
                  </a:solidFill>
                  <a:latin typeface="Roboto"/>
                  <a:ea typeface="Roboto"/>
                  <a:cs typeface="Roboto"/>
                  <a:sym typeface="Roboto"/>
                </a:rPr>
                <a:t>5</a:t>
              </a:r>
              <a:endParaRPr b="1" sz="1200">
                <a:solidFill>
                  <a:srgbClr val="9325A5"/>
                </a:solidFill>
                <a:latin typeface="Roboto"/>
                <a:ea typeface="Roboto"/>
                <a:cs typeface="Roboto"/>
                <a:sym typeface="Roboto"/>
              </a:endParaRPr>
            </a:p>
          </p:txBody>
        </p:sp>
        <p:sp>
          <p:nvSpPr>
            <p:cNvPr id="195" name="Google Shape;195;p7"/>
            <p:cNvSpPr txBox="1"/>
            <p:nvPr/>
          </p:nvSpPr>
          <p:spPr>
            <a:xfrm rot="-2700000">
              <a:off x="6375763" y="2297099"/>
              <a:ext cx="2378424"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s-CO" sz="1600">
                  <a:solidFill>
                    <a:srgbClr val="FFFFFF"/>
                  </a:solidFill>
                  <a:latin typeface="Roboto"/>
                  <a:ea typeface="Roboto"/>
                  <a:cs typeface="Roboto"/>
                  <a:sym typeface="Roboto"/>
                </a:rPr>
                <a:t>Conclusiones y lecciones aprendidas</a:t>
              </a:r>
              <a:endParaRPr b="1" sz="1600">
                <a:solidFill>
                  <a:srgbClr val="FFFFFF"/>
                </a:solidFill>
                <a:latin typeface="Roboto"/>
                <a:ea typeface="Roboto"/>
                <a:cs typeface="Roboto"/>
                <a:sym typeface="Roboto"/>
              </a:endParaRPr>
            </a:p>
          </p:txBody>
        </p:sp>
        <p:sp>
          <p:nvSpPr>
            <p:cNvPr id="196" name="Google Shape;196;p7"/>
            <p:cNvSpPr txBox="1"/>
            <p:nvPr/>
          </p:nvSpPr>
          <p:spPr>
            <a:xfrm rot="-2700000">
              <a:off x="6788358"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s-CO" sz="1200">
                  <a:latin typeface="Roboto"/>
                  <a:ea typeface="Roboto"/>
                  <a:cs typeface="Roboto"/>
                  <a:sym typeface="Roboto"/>
                </a:rPr>
                <a:t>*Principales conclusiones.</a:t>
              </a:r>
              <a:endParaRPr sz="1200">
                <a:latin typeface="Roboto"/>
                <a:ea typeface="Roboto"/>
                <a:cs typeface="Roboto"/>
                <a:sym typeface="Roboto"/>
              </a:endParaRPr>
            </a:p>
            <a:p>
              <a:pPr indent="0" lvl="0" marL="0" rtl="0" algn="l">
                <a:spcBef>
                  <a:spcPts val="0"/>
                </a:spcBef>
                <a:spcAft>
                  <a:spcPts val="2100"/>
                </a:spcAft>
                <a:buNone/>
              </a:pPr>
              <a:r>
                <a:rPr lang="es-CO" sz="1200">
                  <a:latin typeface="Roboto"/>
                  <a:ea typeface="Roboto"/>
                  <a:cs typeface="Roboto"/>
                  <a:sym typeface="Roboto"/>
                </a:rPr>
                <a:t>*Lecciones aprendidas.</a:t>
              </a:r>
              <a:endParaRPr sz="1200">
                <a:latin typeface="Roboto"/>
                <a:ea typeface="Roboto"/>
                <a:cs typeface="Roboto"/>
                <a:sym typeface="Roboto"/>
              </a:endParaRPr>
            </a:p>
          </p:txBody>
        </p:sp>
      </p:grpSp>
      <p:grpSp>
        <p:nvGrpSpPr>
          <p:cNvPr id="197" name="Google Shape;197;p7"/>
          <p:cNvGrpSpPr/>
          <p:nvPr/>
        </p:nvGrpSpPr>
        <p:grpSpPr>
          <a:xfrm>
            <a:off x="6475904" y="1224051"/>
            <a:ext cx="3632787" cy="4411318"/>
            <a:chOff x="4761418" y="1318143"/>
            <a:chExt cx="2604522" cy="2460300"/>
          </a:xfrm>
        </p:grpSpPr>
        <p:sp>
          <p:nvSpPr>
            <p:cNvPr id="198" name="Google Shape;198;p7"/>
            <p:cNvSpPr/>
            <p:nvPr/>
          </p:nvSpPr>
          <p:spPr>
            <a:xfrm rot="2700000">
              <a:off x="5746767" y="1053398"/>
              <a:ext cx="489601" cy="2989789"/>
            </a:xfrm>
            <a:prstGeom prst="roundRect">
              <a:avLst>
                <a:gd fmla="val 50000" name="adj"/>
              </a:avLst>
            </a:prstGeom>
            <a:gradFill>
              <a:gsLst>
                <a:gs pos="0">
                  <a:srgbClr val="AB82CA"/>
                </a:gs>
                <a:gs pos="100000">
                  <a:srgbClr val="6A4386"/>
                </a:gs>
              </a:gsLst>
              <a:path path="circle">
                <a:fillToRect b="50%" l="50%" r="50%" t="50%"/>
              </a:path>
              <a:tileRect/>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500"/>
            </a:p>
          </p:txBody>
        </p:sp>
        <p:sp>
          <p:nvSpPr>
            <p:cNvPr id="199" name="Google Shape;199;p7"/>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s-CO" sz="1300">
                  <a:solidFill>
                    <a:srgbClr val="802090"/>
                  </a:solidFill>
                  <a:latin typeface="Roboto"/>
                  <a:ea typeface="Roboto"/>
                  <a:cs typeface="Roboto"/>
                  <a:sym typeface="Roboto"/>
                </a:rPr>
                <a:t>4</a:t>
              </a:r>
              <a:endParaRPr b="1" sz="1300">
                <a:solidFill>
                  <a:srgbClr val="802090"/>
                </a:solidFill>
                <a:latin typeface="Roboto"/>
                <a:ea typeface="Roboto"/>
                <a:cs typeface="Roboto"/>
                <a:sym typeface="Roboto"/>
              </a:endParaRPr>
            </a:p>
          </p:txBody>
        </p:sp>
        <p:sp>
          <p:nvSpPr>
            <p:cNvPr id="200" name="Google Shape;200;p7"/>
            <p:cNvSpPr txBox="1"/>
            <p:nvPr/>
          </p:nvSpPr>
          <p:spPr>
            <a:xfrm rot="-2700000">
              <a:off x="4896424" y="2302799"/>
              <a:ext cx="2362302"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s-CO" sz="1800">
                  <a:solidFill>
                    <a:srgbClr val="FFFFFF"/>
                  </a:solidFill>
                  <a:latin typeface="Roboto"/>
                  <a:ea typeface="Roboto"/>
                  <a:cs typeface="Roboto"/>
                  <a:sym typeface="Roboto"/>
                </a:rPr>
                <a:t>Modelo K-Means y PCA</a:t>
              </a:r>
              <a:endParaRPr b="1" sz="1800">
                <a:solidFill>
                  <a:srgbClr val="FFFFFF"/>
                </a:solidFill>
                <a:latin typeface="Roboto"/>
                <a:ea typeface="Roboto"/>
                <a:cs typeface="Roboto"/>
                <a:sym typeface="Roboto"/>
              </a:endParaRPr>
            </a:p>
          </p:txBody>
        </p:sp>
        <p:sp>
          <p:nvSpPr>
            <p:cNvPr id="201" name="Google Shape;201;p7"/>
            <p:cNvSpPr txBox="1"/>
            <p:nvPr/>
          </p:nvSpPr>
          <p:spPr>
            <a:xfrm rot="-2700000">
              <a:off x="5295260"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s-CO" sz="1200">
                  <a:latin typeface="Roboto"/>
                  <a:ea typeface="Roboto"/>
                  <a:cs typeface="Roboto"/>
                  <a:sym typeface="Roboto"/>
                </a:rPr>
                <a:t>*Escalamiento y reducción de dimensionalidad</a:t>
              </a:r>
              <a:br>
                <a:rPr lang="es-CO" sz="1200">
                  <a:latin typeface="Roboto"/>
                  <a:ea typeface="Roboto"/>
                  <a:cs typeface="Roboto"/>
                  <a:sym typeface="Roboto"/>
                </a:rPr>
              </a:br>
              <a:r>
                <a:rPr lang="es-CO" sz="1200">
                  <a:latin typeface="Roboto"/>
                  <a:ea typeface="Roboto"/>
                  <a:cs typeface="Roboto"/>
                  <a:sym typeface="Roboto"/>
                </a:rPr>
                <a:t>*Análisis de varianzas acumuladas.</a:t>
              </a:r>
              <a:endParaRPr sz="1200">
                <a:latin typeface="Roboto"/>
                <a:ea typeface="Roboto"/>
                <a:cs typeface="Roboto"/>
                <a:sym typeface="Roboto"/>
              </a:endParaRPr>
            </a:p>
            <a:p>
              <a:pPr indent="0" lvl="0" marL="0" rtl="0" algn="l">
                <a:spcBef>
                  <a:spcPts val="0"/>
                </a:spcBef>
                <a:spcAft>
                  <a:spcPts val="0"/>
                </a:spcAft>
                <a:buNone/>
              </a:pPr>
              <a:r>
                <a:rPr lang="es-CO" sz="1200">
                  <a:latin typeface="Roboto"/>
                  <a:ea typeface="Roboto"/>
                  <a:cs typeface="Roboto"/>
                  <a:sym typeface="Roboto"/>
                </a:rPr>
                <a:t>*Método del codo.</a:t>
              </a:r>
              <a:endParaRPr sz="1200">
                <a:latin typeface="Roboto"/>
                <a:ea typeface="Roboto"/>
                <a:cs typeface="Roboto"/>
                <a:sym typeface="Roboto"/>
              </a:endParaRPr>
            </a:p>
            <a:p>
              <a:pPr indent="0" lvl="0" marL="0" rtl="0" algn="l">
                <a:spcBef>
                  <a:spcPts val="0"/>
                </a:spcBef>
                <a:spcAft>
                  <a:spcPts val="2100"/>
                </a:spcAft>
                <a:buNone/>
              </a:pPr>
              <a:r>
                <a:rPr lang="es-CO" sz="1200">
                  <a:latin typeface="Roboto"/>
                  <a:ea typeface="Roboto"/>
                  <a:cs typeface="Roboto"/>
                  <a:sym typeface="Roboto"/>
                </a:rPr>
                <a:t>*Identificación de cluster óptimos.</a:t>
              </a:r>
              <a:endParaRPr sz="1200">
                <a:latin typeface="Roboto"/>
                <a:ea typeface="Roboto"/>
                <a:cs typeface="Roboto"/>
                <a:sym typeface="Roboto"/>
              </a:endParaRPr>
            </a:p>
          </p:txBody>
        </p:sp>
      </p:grpSp>
      <p:grpSp>
        <p:nvGrpSpPr>
          <p:cNvPr id="202" name="Google Shape;202;p7"/>
          <p:cNvGrpSpPr/>
          <p:nvPr/>
        </p:nvGrpSpPr>
        <p:grpSpPr>
          <a:xfrm>
            <a:off x="4395327" y="1224051"/>
            <a:ext cx="3632787" cy="4411318"/>
            <a:chOff x="3269751" y="1318143"/>
            <a:chExt cx="2604522" cy="2460300"/>
          </a:xfrm>
        </p:grpSpPr>
        <p:sp>
          <p:nvSpPr>
            <p:cNvPr id="203" name="Google Shape;203;p7"/>
            <p:cNvSpPr/>
            <p:nvPr/>
          </p:nvSpPr>
          <p:spPr>
            <a:xfrm rot="2700000">
              <a:off x="4255100" y="1053398"/>
              <a:ext cx="489601" cy="2989789"/>
            </a:xfrm>
            <a:prstGeom prst="roundRect">
              <a:avLst>
                <a:gd fmla="val 50000" name="adj"/>
              </a:avLst>
            </a:prstGeom>
            <a:gradFill>
              <a:gsLst>
                <a:gs pos="0">
                  <a:srgbClr val="AB82CA"/>
                </a:gs>
                <a:gs pos="100000">
                  <a:srgbClr val="6A4386"/>
                </a:gs>
              </a:gsLst>
              <a:lin ang="5400012"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500"/>
            </a:p>
          </p:txBody>
        </p:sp>
        <p:sp>
          <p:nvSpPr>
            <p:cNvPr id="204" name="Google Shape;204;p7"/>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s-CO" sz="1300">
                  <a:solidFill>
                    <a:srgbClr val="771E86"/>
                  </a:solidFill>
                  <a:latin typeface="Roboto"/>
                  <a:ea typeface="Roboto"/>
                  <a:cs typeface="Roboto"/>
                  <a:sym typeface="Roboto"/>
                </a:rPr>
                <a:t>3</a:t>
              </a:r>
              <a:endParaRPr b="1" sz="1300">
                <a:solidFill>
                  <a:srgbClr val="771E86"/>
                </a:solidFill>
                <a:latin typeface="Roboto"/>
                <a:ea typeface="Roboto"/>
                <a:cs typeface="Roboto"/>
                <a:sym typeface="Roboto"/>
              </a:endParaRPr>
            </a:p>
          </p:txBody>
        </p:sp>
        <p:sp>
          <p:nvSpPr>
            <p:cNvPr id="205" name="Google Shape;205;p7"/>
            <p:cNvSpPr txBox="1"/>
            <p:nvPr/>
          </p:nvSpPr>
          <p:spPr>
            <a:xfrm rot="-2700000">
              <a:off x="3404724" y="2302799"/>
              <a:ext cx="2362302"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s-CO" sz="1800">
                  <a:solidFill>
                    <a:srgbClr val="FFFFFF"/>
                  </a:solidFill>
                  <a:latin typeface="Roboto"/>
                  <a:ea typeface="Roboto"/>
                  <a:cs typeface="Roboto"/>
                  <a:sym typeface="Roboto"/>
                </a:rPr>
                <a:t>Análisis descriptivo</a:t>
              </a:r>
              <a:endParaRPr b="1" sz="1800">
                <a:solidFill>
                  <a:srgbClr val="FFFFFF"/>
                </a:solidFill>
                <a:latin typeface="Roboto"/>
                <a:ea typeface="Roboto"/>
                <a:cs typeface="Roboto"/>
                <a:sym typeface="Roboto"/>
              </a:endParaRPr>
            </a:p>
          </p:txBody>
        </p:sp>
        <p:sp>
          <p:nvSpPr>
            <p:cNvPr id="206" name="Google Shape;206;p7"/>
            <p:cNvSpPr txBox="1"/>
            <p:nvPr/>
          </p:nvSpPr>
          <p:spPr>
            <a:xfrm rot="-2700000">
              <a:off x="3803593"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s-CO" sz="1200">
                  <a:latin typeface="Roboto"/>
                  <a:ea typeface="Roboto"/>
                  <a:cs typeface="Roboto"/>
                  <a:sym typeface="Roboto"/>
                </a:rPr>
                <a:t>*Estadísticas básicas de la base de datos, como la distribución, media, mediana, y desviación estándar.</a:t>
              </a:r>
              <a:endParaRPr sz="1200">
                <a:latin typeface="Roboto"/>
                <a:ea typeface="Roboto"/>
                <a:cs typeface="Roboto"/>
                <a:sym typeface="Roboto"/>
              </a:endParaRPr>
            </a:p>
            <a:p>
              <a:pPr indent="0" lvl="0" marL="0" rtl="0" algn="l">
                <a:spcBef>
                  <a:spcPts val="0"/>
                </a:spcBef>
                <a:spcAft>
                  <a:spcPts val="2100"/>
                </a:spcAft>
                <a:buNone/>
              </a:pPr>
              <a:r>
                <a:rPr lang="es-CO" sz="1200">
                  <a:latin typeface="Roboto"/>
                  <a:ea typeface="Roboto"/>
                  <a:cs typeface="Roboto"/>
                  <a:sym typeface="Roboto"/>
                </a:rPr>
                <a:t>*Análisis EDA.</a:t>
              </a:r>
              <a:endParaRPr sz="1200">
                <a:latin typeface="Roboto"/>
                <a:ea typeface="Roboto"/>
                <a:cs typeface="Roboto"/>
                <a:sym typeface="Roboto"/>
              </a:endParaRPr>
            </a:p>
          </p:txBody>
        </p:sp>
      </p:grpSp>
      <p:grpSp>
        <p:nvGrpSpPr>
          <p:cNvPr id="207" name="Google Shape;207;p7"/>
          <p:cNvGrpSpPr/>
          <p:nvPr/>
        </p:nvGrpSpPr>
        <p:grpSpPr>
          <a:xfrm>
            <a:off x="2312716" y="1224051"/>
            <a:ext cx="3632787" cy="4411318"/>
            <a:chOff x="1776626" y="1318143"/>
            <a:chExt cx="2604522" cy="2460300"/>
          </a:xfrm>
        </p:grpSpPr>
        <p:grpSp>
          <p:nvGrpSpPr>
            <p:cNvPr id="208" name="Google Shape;208;p7"/>
            <p:cNvGrpSpPr/>
            <p:nvPr/>
          </p:nvGrpSpPr>
          <p:grpSpPr>
            <a:xfrm>
              <a:off x="1776626" y="1318143"/>
              <a:ext cx="2604522" cy="2460300"/>
              <a:chOff x="1776626" y="1318143"/>
              <a:chExt cx="2604522" cy="2460300"/>
            </a:xfrm>
          </p:grpSpPr>
          <p:sp>
            <p:nvSpPr>
              <p:cNvPr id="209" name="Google Shape;209;p7"/>
              <p:cNvSpPr/>
              <p:nvPr/>
            </p:nvSpPr>
            <p:spPr>
              <a:xfrm rot="2700000">
                <a:off x="2761975" y="1053398"/>
                <a:ext cx="489601" cy="2989789"/>
              </a:xfrm>
              <a:prstGeom prst="roundRect">
                <a:avLst>
                  <a:gd fmla="val 50000" name="adj"/>
                </a:avLst>
              </a:prstGeom>
              <a:gradFill>
                <a:gsLst>
                  <a:gs pos="0">
                    <a:srgbClr val="AB82CA"/>
                  </a:gs>
                  <a:gs pos="100000">
                    <a:srgbClr val="6A4386"/>
                  </a:gs>
                </a:gsLst>
                <a:path path="circle">
                  <a:fillToRect b="50%" l="50%" r="50%" t="50%"/>
                </a:path>
                <a:tileRect/>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p7"/>
              <p:cNvSpPr txBox="1"/>
              <p:nvPr/>
            </p:nvSpPr>
            <p:spPr>
              <a:xfrm rot="-2700000">
                <a:off x="1899549" y="2297849"/>
                <a:ext cx="2376303"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s-CO" sz="1700">
                    <a:solidFill>
                      <a:srgbClr val="FFFFFF"/>
                    </a:solidFill>
                    <a:latin typeface="Roboto"/>
                    <a:ea typeface="Roboto"/>
                    <a:cs typeface="Roboto"/>
                    <a:sym typeface="Roboto"/>
                  </a:rPr>
                  <a:t>Recopilación y preparación de datos</a:t>
                </a:r>
                <a:endParaRPr b="1" sz="1700">
                  <a:solidFill>
                    <a:srgbClr val="FFFFFF"/>
                  </a:solidFill>
                  <a:latin typeface="Roboto"/>
                  <a:ea typeface="Roboto"/>
                  <a:cs typeface="Roboto"/>
                  <a:sym typeface="Roboto"/>
                </a:endParaRPr>
              </a:p>
            </p:txBody>
          </p:sp>
          <p:sp>
            <p:nvSpPr>
              <p:cNvPr id="211" name="Google Shape;211;p7"/>
              <p:cNvSpPr txBox="1"/>
              <p:nvPr/>
            </p:nvSpPr>
            <p:spPr>
              <a:xfrm rot="-2700000">
                <a:off x="2310468"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s-CO" sz="1200">
                    <a:latin typeface="Roboto"/>
                    <a:ea typeface="Roboto"/>
                    <a:cs typeface="Roboto"/>
                    <a:sym typeface="Roboto"/>
                  </a:rPr>
                  <a:t>*Fuentes:DANE -  ECV 2023, informes económicos y sociales.</a:t>
                </a:r>
                <a:endParaRPr sz="1200">
                  <a:latin typeface="Roboto"/>
                  <a:ea typeface="Roboto"/>
                  <a:cs typeface="Roboto"/>
                  <a:sym typeface="Roboto"/>
                </a:endParaRPr>
              </a:p>
              <a:p>
                <a:pPr indent="0" lvl="0" marL="0" rtl="0" algn="l">
                  <a:spcBef>
                    <a:spcPts val="0"/>
                  </a:spcBef>
                  <a:spcAft>
                    <a:spcPts val="0"/>
                  </a:spcAft>
                  <a:buNone/>
                </a:pPr>
                <a:r>
                  <a:rPr lang="es-CO" sz="1200">
                    <a:latin typeface="Roboto"/>
                    <a:ea typeface="Roboto"/>
                    <a:cs typeface="Roboto"/>
                    <a:sym typeface="Roboto"/>
                  </a:rPr>
                  <a:t>* Limpieza de datos, transformación, normalización.</a:t>
                </a:r>
                <a:endParaRPr sz="1200">
                  <a:latin typeface="Roboto"/>
                  <a:ea typeface="Roboto"/>
                  <a:cs typeface="Roboto"/>
                  <a:sym typeface="Roboto"/>
                </a:endParaRPr>
              </a:p>
              <a:p>
                <a:pPr indent="0" lvl="0" marL="0" rtl="0" algn="l">
                  <a:spcBef>
                    <a:spcPts val="2100"/>
                  </a:spcBef>
                  <a:spcAft>
                    <a:spcPts val="2100"/>
                  </a:spcAft>
                  <a:buNone/>
                </a:pPr>
                <a:r>
                  <a:t/>
                </a:r>
                <a:endParaRPr sz="1200">
                  <a:latin typeface="Roboto"/>
                  <a:ea typeface="Roboto"/>
                  <a:cs typeface="Roboto"/>
                  <a:sym typeface="Roboto"/>
                </a:endParaRPr>
              </a:p>
            </p:txBody>
          </p:sp>
        </p:grpSp>
        <p:sp>
          <p:nvSpPr>
            <p:cNvPr id="212" name="Google Shape;212;p7"/>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s-CO" sz="1200">
                  <a:solidFill>
                    <a:srgbClr val="701C7F"/>
                  </a:solidFill>
                  <a:latin typeface="Roboto"/>
                  <a:ea typeface="Roboto"/>
                  <a:cs typeface="Roboto"/>
                  <a:sym typeface="Roboto"/>
                </a:rPr>
                <a:t>2</a:t>
              </a:r>
              <a:endParaRPr b="1" sz="1200">
                <a:solidFill>
                  <a:srgbClr val="701C7F"/>
                </a:solidFill>
                <a:latin typeface="Roboto"/>
                <a:ea typeface="Roboto"/>
                <a:cs typeface="Roboto"/>
                <a:sym typeface="Roboto"/>
              </a:endParaRPr>
            </a:p>
          </p:txBody>
        </p:sp>
      </p:grpSp>
      <p:grpSp>
        <p:nvGrpSpPr>
          <p:cNvPr id="213" name="Google Shape;213;p7"/>
          <p:cNvGrpSpPr/>
          <p:nvPr/>
        </p:nvGrpSpPr>
        <p:grpSpPr>
          <a:xfrm>
            <a:off x="232166" y="1224051"/>
            <a:ext cx="3682586" cy="4411318"/>
            <a:chOff x="284959" y="1318143"/>
            <a:chExt cx="2640225" cy="2460300"/>
          </a:xfrm>
        </p:grpSpPr>
        <p:sp>
          <p:nvSpPr>
            <p:cNvPr id="214" name="Google Shape;214;p7"/>
            <p:cNvSpPr/>
            <p:nvPr/>
          </p:nvSpPr>
          <p:spPr>
            <a:xfrm rot="2700000">
              <a:off x="1270309" y="1053398"/>
              <a:ext cx="489601" cy="2989789"/>
            </a:xfrm>
            <a:prstGeom prst="roundRect">
              <a:avLst>
                <a:gd fmla="val 50000" name="adj"/>
              </a:avLst>
            </a:prstGeom>
            <a:gradFill>
              <a:gsLst>
                <a:gs pos="0">
                  <a:srgbClr val="AB82CA"/>
                </a:gs>
                <a:gs pos="100000">
                  <a:srgbClr val="6A4386"/>
                </a:gs>
              </a:gsLst>
              <a:lin ang="5400012"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 name="Google Shape;215;p7"/>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s-CO" sz="1200">
                  <a:solidFill>
                    <a:srgbClr val="561561"/>
                  </a:solidFill>
                  <a:latin typeface="Roboto"/>
                  <a:ea typeface="Roboto"/>
                  <a:cs typeface="Roboto"/>
                  <a:sym typeface="Roboto"/>
                </a:rPr>
                <a:t>1</a:t>
              </a:r>
              <a:endParaRPr b="1" sz="1200">
                <a:solidFill>
                  <a:srgbClr val="561561"/>
                </a:solidFill>
                <a:latin typeface="Roboto"/>
                <a:ea typeface="Roboto"/>
                <a:cs typeface="Roboto"/>
                <a:sym typeface="Roboto"/>
              </a:endParaRPr>
            </a:p>
          </p:txBody>
        </p:sp>
        <p:sp>
          <p:nvSpPr>
            <p:cNvPr id="216" name="Google Shape;216;p7"/>
            <p:cNvSpPr txBox="1"/>
            <p:nvPr/>
          </p:nvSpPr>
          <p:spPr>
            <a:xfrm rot="-2700000">
              <a:off x="414317" y="2300549"/>
              <a:ext cx="2368666"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s-CO" sz="1800">
                  <a:solidFill>
                    <a:srgbClr val="FFFFFF"/>
                  </a:solidFill>
                  <a:latin typeface="Roboto"/>
                  <a:ea typeface="Roboto"/>
                  <a:cs typeface="Roboto"/>
                  <a:sym typeface="Roboto"/>
                </a:rPr>
                <a:t>Identificación del problema</a:t>
              </a:r>
              <a:endParaRPr b="1" sz="1800">
                <a:solidFill>
                  <a:srgbClr val="FFFFFF"/>
                </a:solidFill>
                <a:latin typeface="Roboto"/>
                <a:ea typeface="Roboto"/>
                <a:cs typeface="Roboto"/>
                <a:sym typeface="Roboto"/>
              </a:endParaRPr>
            </a:p>
          </p:txBody>
        </p:sp>
        <p:sp>
          <p:nvSpPr>
            <p:cNvPr id="217" name="Google Shape;217;p7"/>
            <p:cNvSpPr txBox="1"/>
            <p:nvPr/>
          </p:nvSpPr>
          <p:spPr>
            <a:xfrm rot="-2700000">
              <a:off x="836654" y="2563667"/>
              <a:ext cx="2242660" cy="492995"/>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rPr lang="es-CO" sz="1300">
                  <a:latin typeface="Roboto"/>
                  <a:ea typeface="Roboto"/>
                  <a:cs typeface="Roboto"/>
                  <a:sym typeface="Roboto"/>
                </a:rPr>
                <a:t>Entender la relación entre el acceso a internet y el desarrollo socioeconómico de las familias en Colombia</a:t>
              </a:r>
              <a:endParaRPr b="1" sz="1300">
                <a:latin typeface="Roboto"/>
                <a:ea typeface="Roboto"/>
                <a:cs typeface="Roboto"/>
                <a:sym typeface="Roboto"/>
              </a:endParaRPr>
            </a:p>
          </p:txBody>
        </p:sp>
      </p:grpSp>
      <p:sp>
        <p:nvSpPr>
          <p:cNvPr id="218" name="Google Shape;218;p7"/>
          <p:cNvSpPr txBox="1"/>
          <p:nvPr/>
        </p:nvSpPr>
        <p:spPr>
          <a:xfrm>
            <a:off x="762000" y="609600"/>
            <a:ext cx="5214900" cy="6003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CO" sz="3000">
                <a:solidFill>
                  <a:srgbClr val="A08EF1"/>
                </a:solidFill>
              </a:rPr>
              <a:t>Metodología – Fases clave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LINDO LINDO">
      <a:dk1>
        <a:srgbClr val="000000"/>
      </a:dk1>
      <a:lt1>
        <a:srgbClr val="FFFFFF"/>
      </a:lt1>
      <a:dk2>
        <a:srgbClr val="142F50"/>
      </a:dk2>
      <a:lt2>
        <a:srgbClr val="F9F8F3"/>
      </a:lt2>
      <a:accent1>
        <a:srgbClr val="38A4D4"/>
      </a:accent1>
      <a:accent2>
        <a:srgbClr val="F6F25C"/>
      </a:accent2>
      <a:accent3>
        <a:srgbClr val="FCA810"/>
      </a:accent3>
      <a:accent4>
        <a:srgbClr val="EF255F"/>
      </a:accent4>
      <a:accent5>
        <a:srgbClr val="22B183"/>
      </a:accent5>
      <a:accent6>
        <a:srgbClr val="8C54B6"/>
      </a:accent6>
      <a:hlink>
        <a:srgbClr val="39BCD2"/>
      </a:hlink>
      <a:folHlink>
        <a:srgbClr val="8963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2024-01-29T20:34:43Z</dcterms:created>
  <dc:creator>Ana Maria Salazar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D82F9886-3FD5-42EB-B509-1BFBAE8A1A25</vt:lpwstr>
  </property>
  <property fmtid="{D5CDD505-2E9C-101B-9397-08002B2CF9AE}" pid="3" name="ArticulatePath">
    <vt:lpwstr>Semana1_Videoclase_empaquesyembalajes_V3_David</vt:lpwstr>
  </property>
</Properties>
</file>